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39E6D-5A66-4FC7-9ABC-5640C78FC9B1}" type="datetimeFigureOut">
              <a:rPr lang="en-US" smtClean="0"/>
              <a:t>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4E735-6795-42F4-9669-704B4902D543}" type="slidenum">
              <a:rPr lang="en-US" smtClean="0"/>
              <a:t>‹#›</a:t>
            </a:fld>
            <a:endParaRPr lang="en-US"/>
          </a:p>
        </p:txBody>
      </p:sp>
    </p:spTree>
    <p:extLst>
      <p:ext uri="{BB962C8B-B14F-4D97-AF65-F5344CB8AC3E}">
        <p14:creationId xmlns:p14="http://schemas.microsoft.com/office/powerpoint/2010/main" val="3930243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415373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79701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810105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46604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52142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82656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80846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6787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91659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77557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AAEB1E-A82D-41E4-AD8E-1509CD5FB4A7}"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1986321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AAEB1E-A82D-41E4-AD8E-1509CD5FB4A7}"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953002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AAEB1E-A82D-41E4-AD8E-1509CD5FB4A7}"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917369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24924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18343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91420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0613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424002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86465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37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900090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AAEB1E-A82D-41E4-AD8E-1509CD5FB4A7}"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3064243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4446667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89475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AAEB1E-A82D-41E4-AD8E-1509CD5FB4A7}"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1818766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AAEB1E-A82D-41E4-AD8E-1509CD5FB4A7}"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2755148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AAEB1E-A82D-41E4-AD8E-1509CD5FB4A7}" type="datetimeFigureOut">
              <a:rPr lang="en-US" smtClean="0"/>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2371071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AAEB1E-A82D-41E4-AD8E-1509CD5FB4A7}" type="datetimeFigureOut">
              <a:rPr lang="en-US" smtClean="0"/>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3199035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AEB1E-A82D-41E4-AD8E-1509CD5FB4A7}" type="datetimeFigureOut">
              <a:rPr lang="en-US" smtClean="0"/>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3833825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AAEB1E-A82D-41E4-AD8E-1509CD5FB4A7}"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3174061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AAEB1E-A82D-41E4-AD8E-1509CD5FB4A7}"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410144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AAEB1E-A82D-41E4-AD8E-1509CD5FB4A7}" type="datetimeFigureOut">
              <a:rPr lang="en-US" smtClean="0"/>
              <a:t>4/14/2025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915075-656F-4171-B730-80C96BB39E27}" type="slidenum">
              <a:rPr lang="en-US" smtClean="0"/>
              <a:t>‹#›</a:t>
            </a:fld>
            <a:endParaRPr lang="en-US"/>
          </a:p>
        </p:txBody>
      </p:sp>
    </p:spTree>
    <p:extLst>
      <p:ext uri="{BB962C8B-B14F-4D97-AF65-F5344CB8AC3E}">
        <p14:creationId xmlns:p14="http://schemas.microsoft.com/office/powerpoint/2010/main" val="950773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pmc.ncbi.nlm.nih.gov/articles/PMC10120790/" TargetMode="External"/><Relationship Id="rId7" Type="http://schemas.openxmlformats.org/officeDocument/2006/relationships/hyperlink" Target="http://bmchealthservres.biomedcentral.com/articles/10.1186/s12913-022-08748-y" TargetMode="External"/><Relationship Id="rId2" Type="http://schemas.openxmlformats.org/officeDocument/2006/relationships/hyperlink" Target="http://pmc.ncbi.nlm.nih.gov/articles/PMC9222500/" TargetMode="External"/><Relationship Id="rId1" Type="http://schemas.openxmlformats.org/officeDocument/2006/relationships/slideLayout" Target="../slideLayouts/slideLayout2.xml"/><Relationship Id="rId6" Type="http://schemas.openxmlformats.org/officeDocument/2006/relationships/hyperlink" Target="http://ieeexplore.ieee.org/document/8338085" TargetMode="External"/><Relationship Id="rId5" Type="http://schemas.openxmlformats.org/officeDocument/2006/relationships/hyperlink" Target="http://arxiv.org/abs/1904.05342" TargetMode="External"/><Relationship Id="rId4" Type="http://schemas.openxmlformats.org/officeDocument/2006/relationships/hyperlink" Target="http://rucore.libraries.rutgers.edu/rutgers-lib/6695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813594"/>
            <a:ext cx="6297018" cy="1771948"/>
          </a:xfrm>
          <a:prstGeom prst="rect">
            <a:avLst/>
          </a:prstGeom>
          <a:noFill/>
          <a:ln/>
        </p:spPr>
        <p:txBody>
          <a:bodyPr wrap="square" lIns="0" tIns="0" rIns="0" bIns="0" rtlCol="0" anchor="t"/>
          <a:lstStyle/>
          <a:p>
            <a:pPr>
              <a:lnSpc>
                <a:spcPts val="4625"/>
              </a:lnSpc>
            </a:pPr>
            <a:r>
              <a:rPr lang="en-US" sz="3708" b="1" dirty="0">
                <a:solidFill>
                  <a:srgbClr val="3B4540"/>
                </a:solidFill>
                <a:latin typeface="Fraunces Extra Bold" pitchFamily="34" charset="0"/>
                <a:ea typeface="Fraunces Extra Bold" pitchFamily="34" charset="-122"/>
                <a:cs typeface="Fraunces Extra Bold" pitchFamily="34" charset="-120"/>
              </a:rPr>
              <a:t>FHIR-Based Prediction of Hospital Readmission for Patients Aged 50 Plus</a:t>
            </a:r>
            <a:endParaRPr lang="en-US" sz="3708" dirty="0"/>
          </a:p>
        </p:txBody>
      </p:sp>
      <p:sp>
        <p:nvSpPr>
          <p:cNvPr id="6" name="Shape 3"/>
          <p:cNvSpPr/>
          <p:nvPr/>
        </p:nvSpPr>
        <p:spPr>
          <a:xfrm>
            <a:off x="661492" y="5727701"/>
            <a:ext cx="302419" cy="302419"/>
          </a:xfrm>
          <a:prstGeom prst="roundRect">
            <a:avLst>
              <a:gd name="adj" fmla="val 25194296"/>
            </a:avLst>
          </a:prstGeom>
          <a:noFill/>
          <a:ln w="7620">
            <a:solidFill>
              <a:srgbClr val="FFFFFF"/>
            </a:solidFill>
            <a:prstDash val="solid"/>
          </a:ln>
        </p:spPr>
      </p:sp>
      <p:sp>
        <p:nvSpPr>
          <p:cNvPr id="13" name="Text 0"/>
          <p:cNvSpPr/>
          <p:nvPr/>
        </p:nvSpPr>
        <p:spPr>
          <a:xfrm>
            <a:off x="661491" y="2876595"/>
            <a:ext cx="6297018" cy="1771948"/>
          </a:xfrm>
          <a:prstGeom prst="rect">
            <a:avLst/>
          </a:prstGeom>
          <a:noFill/>
          <a:ln/>
        </p:spPr>
        <p:txBody>
          <a:bodyPr wrap="square" lIns="0" tIns="0" rIns="0" bIns="0" rtlCol="0" anchor="t"/>
          <a:lstStyle/>
          <a:p>
            <a:pPr algn="ctr">
              <a:lnSpc>
                <a:spcPts val="4625"/>
              </a:lnSpc>
            </a:pPr>
            <a:r>
              <a:rPr lang="en-US" sz="3708" b="1" dirty="0">
                <a:solidFill>
                  <a:srgbClr val="3B4540"/>
                </a:solidFill>
                <a:latin typeface="Fraunces Extra Bold" pitchFamily="34" charset="0"/>
              </a:rPr>
              <a:t>Presented by</a:t>
            </a:r>
          </a:p>
          <a:p>
            <a:pPr algn="ctr"/>
            <a:r>
              <a:rPr lang="en-US" sz="2333" b="1" dirty="0">
                <a:solidFill>
                  <a:srgbClr val="3B4540"/>
                </a:solidFill>
                <a:latin typeface="Fraunces Extra Bold" pitchFamily="34" charset="0"/>
              </a:rPr>
              <a:t>Oscar </a:t>
            </a:r>
            <a:r>
              <a:rPr lang="en-US" sz="2333" b="1" dirty="0" err="1">
                <a:solidFill>
                  <a:srgbClr val="3B4540"/>
                </a:solidFill>
                <a:latin typeface="Fraunces Extra Bold" pitchFamily="34" charset="0"/>
              </a:rPr>
              <a:t>Odera</a:t>
            </a:r>
            <a:endParaRPr lang="en-US" sz="2333" b="1" dirty="0">
              <a:solidFill>
                <a:srgbClr val="3B4540"/>
              </a:solidFill>
              <a:latin typeface="Fraunces Extra Bold" pitchFamily="34" charset="0"/>
            </a:endParaRPr>
          </a:p>
          <a:p>
            <a:pPr algn="ctr"/>
            <a:r>
              <a:rPr lang="en-US" sz="2333" b="1" dirty="0">
                <a:solidFill>
                  <a:srgbClr val="3B4540"/>
                </a:solidFill>
                <a:latin typeface="Engravers MT" panose="02090707080505020304" pitchFamily="18" charset="0"/>
              </a:rPr>
              <a:t>&amp;</a:t>
            </a:r>
          </a:p>
          <a:p>
            <a:pPr algn="ctr"/>
            <a:r>
              <a:rPr lang="en-US" sz="2333" b="1" dirty="0">
                <a:solidFill>
                  <a:srgbClr val="3B4540"/>
                </a:solidFill>
                <a:latin typeface="Fraunces Extra Bold" pitchFamily="34" charset="0"/>
              </a:rPr>
              <a:t>Frank </a:t>
            </a:r>
            <a:r>
              <a:rPr lang="en-US" sz="2333" b="1" dirty="0" err="1">
                <a:solidFill>
                  <a:srgbClr val="3B4540"/>
                </a:solidFill>
                <a:latin typeface="Fraunces Extra Bold" pitchFamily="34" charset="0"/>
              </a:rPr>
              <a:t>Ofosu</a:t>
            </a:r>
            <a:endParaRPr lang="en-US" sz="2333" dirty="0"/>
          </a:p>
        </p:txBody>
      </p:sp>
      <p:grpSp>
        <p:nvGrpSpPr>
          <p:cNvPr id="7" name="Group 6"/>
          <p:cNvGrpSpPr/>
          <p:nvPr/>
        </p:nvGrpSpPr>
        <p:grpSpPr>
          <a:xfrm>
            <a:off x="119982" y="0"/>
            <a:ext cx="12072018" cy="6858000"/>
            <a:chOff x="119982" y="0"/>
            <a:chExt cx="12072018" cy="685800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10" name="Picture 9"/>
            <p:cNvPicPr>
              <a:picLocks noChangeAspect="1"/>
            </p:cNvPicPr>
            <p:nvPr/>
          </p:nvPicPr>
          <p:blipFill rotWithShape="1">
            <a:blip r:embed="rId4"/>
            <a:srcRect l="19566"/>
            <a:stretch/>
          </p:blipFill>
          <p:spPr>
            <a:xfrm>
              <a:off x="1611517" y="5271014"/>
              <a:ext cx="3734882" cy="1445767"/>
            </a:xfrm>
            <a:prstGeom prst="rect">
              <a:avLst/>
            </a:prstGeom>
          </p:spPr>
        </p:pic>
        <p:pic>
          <p:nvPicPr>
            <p:cNvPr id="11" name="Picture 10"/>
            <p:cNvPicPr>
              <a:picLocks noChangeAspect="1"/>
            </p:cNvPicPr>
            <p:nvPr/>
          </p:nvPicPr>
          <p:blipFill>
            <a:blip r:embed="rId5"/>
            <a:stretch>
              <a:fillRect/>
            </a:stretch>
          </p:blipFill>
          <p:spPr>
            <a:xfrm>
              <a:off x="5346398" y="5271015"/>
              <a:ext cx="1428750" cy="1424709"/>
            </a:xfrm>
            <a:prstGeom prst="rect">
              <a:avLst/>
            </a:prstGeom>
          </p:spPr>
        </p:pic>
        <p:pic>
          <p:nvPicPr>
            <p:cNvPr id="4" name="Picture 3"/>
            <p:cNvPicPr>
              <a:picLocks noChangeAspect="1"/>
            </p:cNvPicPr>
            <p:nvPr/>
          </p:nvPicPr>
          <p:blipFill>
            <a:blip r:embed="rId6"/>
            <a:stretch>
              <a:fillRect/>
            </a:stretch>
          </p:blipFill>
          <p:spPr>
            <a:xfrm>
              <a:off x="119982" y="5271014"/>
              <a:ext cx="1602464" cy="1445767"/>
            </a:xfrm>
            <a:prstGeom prst="rect">
              <a:avLst/>
            </a:prstGeom>
          </p:spPr>
        </p:pic>
      </p:grpSp>
    </p:spTree>
    <p:extLst>
      <p:ext uri="{BB962C8B-B14F-4D97-AF65-F5344CB8AC3E}">
        <p14:creationId xmlns:p14="http://schemas.microsoft.com/office/powerpoint/2010/main" val="172570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31541"/>
            <a:ext cx="4253012" cy="531614"/>
          </a:xfrm>
          <a:prstGeom prst="rect">
            <a:avLst/>
          </a:prstGeom>
          <a:noFill/>
          <a:ln/>
        </p:spPr>
        <p:txBody>
          <a:bodyPr wrap="none" lIns="0" tIns="0" rIns="0" bIns="0" rtlCol="0" anchor="t"/>
          <a:lstStyle/>
          <a:p>
            <a:pPr>
              <a:lnSpc>
                <a:spcPts val="4167"/>
              </a:lnSpc>
            </a:pPr>
            <a:r>
              <a:rPr lang="en-US" sz="3333" b="1" dirty="0">
                <a:solidFill>
                  <a:srgbClr val="3B4540"/>
                </a:solidFill>
                <a:latin typeface="Fraunces Extra Bold" pitchFamily="34" charset="0"/>
                <a:ea typeface="Fraunces Extra Bold" pitchFamily="34" charset="-122"/>
                <a:cs typeface="Fraunces Extra Bold" pitchFamily="34" charset="-120"/>
              </a:rPr>
              <a:t>Logic of Findings</a:t>
            </a:r>
            <a:endParaRPr lang="en-US" sz="3333" dirty="0"/>
          </a:p>
        </p:txBody>
      </p:sp>
      <p:sp>
        <p:nvSpPr>
          <p:cNvPr id="3" name="Text 1"/>
          <p:cNvSpPr/>
          <p:nvPr/>
        </p:nvSpPr>
        <p:spPr>
          <a:xfrm>
            <a:off x="661492" y="1688406"/>
            <a:ext cx="3452912" cy="561380"/>
          </a:xfrm>
          <a:prstGeom prst="rect">
            <a:avLst/>
          </a:prstGeom>
          <a:noFill/>
          <a:ln/>
        </p:spPr>
        <p:txBody>
          <a:bodyPr wrap="none" lIns="0" tIns="0" rIns="0" bIns="0" rtlCol="0" anchor="t"/>
          <a:lstStyle/>
          <a:p>
            <a:pPr algn="ctr">
              <a:lnSpc>
                <a:spcPts val="4416"/>
              </a:lnSpc>
            </a:pPr>
            <a:r>
              <a:rPr lang="en-US" sz="4416" b="1" dirty="0">
                <a:solidFill>
                  <a:srgbClr val="405449"/>
                </a:solidFill>
                <a:latin typeface="Fraunces Extra Bold" pitchFamily="34" charset="0"/>
                <a:ea typeface="Fraunces Extra Bold" pitchFamily="34" charset="-122"/>
                <a:cs typeface="Fraunces Extra Bold" pitchFamily="34" charset="-120"/>
              </a:rPr>
              <a:t>10</a:t>
            </a:r>
            <a:endParaRPr lang="en-US" sz="4416" dirty="0"/>
          </a:p>
        </p:txBody>
      </p:sp>
      <p:sp>
        <p:nvSpPr>
          <p:cNvPr id="4" name="Text 2"/>
          <p:cNvSpPr/>
          <p:nvPr/>
        </p:nvSpPr>
        <p:spPr>
          <a:xfrm>
            <a:off x="1324669" y="2462312"/>
            <a:ext cx="2126457" cy="265708"/>
          </a:xfrm>
          <a:prstGeom prst="rect">
            <a:avLst/>
          </a:prstGeom>
          <a:noFill/>
          <a:ln/>
        </p:spPr>
        <p:txBody>
          <a:bodyPr wrap="none" lIns="0" tIns="0" rIns="0" bIns="0" rtlCol="0" anchor="t"/>
          <a:lstStyle/>
          <a:p>
            <a:pPr algn="ct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Key Predictors</a:t>
            </a:r>
            <a:endParaRPr lang="en-US" sz="1667" dirty="0"/>
          </a:p>
        </p:txBody>
      </p:sp>
      <p:sp>
        <p:nvSpPr>
          <p:cNvPr id="5" name="Text 3"/>
          <p:cNvSpPr/>
          <p:nvPr/>
        </p:nvSpPr>
        <p:spPr>
          <a:xfrm>
            <a:off x="661492" y="2830017"/>
            <a:ext cx="3452912" cy="544513"/>
          </a:xfrm>
          <a:prstGeom prst="rect">
            <a:avLst/>
          </a:prstGeom>
          <a:noFill/>
          <a:ln/>
        </p:spPr>
        <p:txBody>
          <a:bodyPr wrap="square" lIns="0" tIns="0" rIns="0" bIns="0" rtlCol="0" anchor="t"/>
          <a:lstStyle/>
          <a:p>
            <a:pPr algn="ctr">
              <a:lnSpc>
                <a:spcPts val="2125"/>
              </a:lnSpc>
            </a:pPr>
            <a:r>
              <a:rPr lang="en-US" sz="1500" dirty="0">
                <a:solidFill>
                  <a:srgbClr val="405449"/>
                </a:solidFill>
                <a:latin typeface="Nobile" pitchFamily="34" charset="0"/>
                <a:ea typeface="Nobile" pitchFamily="34" charset="-122"/>
                <a:cs typeface="Nobile" pitchFamily="34" charset="-120"/>
              </a:rPr>
              <a:t>Top features with highest feature importance in final model</a:t>
            </a:r>
            <a:endParaRPr lang="en-US" sz="1500" dirty="0"/>
          </a:p>
        </p:txBody>
      </p:sp>
      <p:sp>
        <p:nvSpPr>
          <p:cNvPr id="6" name="Text 4"/>
          <p:cNvSpPr/>
          <p:nvPr/>
        </p:nvSpPr>
        <p:spPr>
          <a:xfrm>
            <a:off x="4369494" y="1688406"/>
            <a:ext cx="3452912" cy="561380"/>
          </a:xfrm>
          <a:prstGeom prst="rect">
            <a:avLst/>
          </a:prstGeom>
          <a:noFill/>
          <a:ln/>
        </p:spPr>
        <p:txBody>
          <a:bodyPr wrap="none" lIns="0" tIns="0" rIns="0" bIns="0" rtlCol="0" anchor="t"/>
          <a:lstStyle/>
          <a:p>
            <a:pPr algn="ctr">
              <a:lnSpc>
                <a:spcPts val="4416"/>
              </a:lnSpc>
            </a:pPr>
            <a:r>
              <a:rPr lang="en-US" sz="4416" b="1" dirty="0">
                <a:solidFill>
                  <a:srgbClr val="405449"/>
                </a:solidFill>
                <a:latin typeface="Fraunces Extra Bold" pitchFamily="34" charset="0"/>
                <a:ea typeface="Fraunces Extra Bold" pitchFamily="34" charset="-122"/>
                <a:cs typeface="Fraunces Extra Bold" pitchFamily="34" charset="-120"/>
              </a:rPr>
              <a:t>87%</a:t>
            </a:r>
            <a:endParaRPr lang="en-US" sz="4416" dirty="0"/>
          </a:p>
        </p:txBody>
      </p:sp>
      <p:sp>
        <p:nvSpPr>
          <p:cNvPr id="7" name="Text 5"/>
          <p:cNvSpPr/>
          <p:nvPr/>
        </p:nvSpPr>
        <p:spPr>
          <a:xfrm>
            <a:off x="5032672" y="2462312"/>
            <a:ext cx="2126457" cy="265708"/>
          </a:xfrm>
          <a:prstGeom prst="rect">
            <a:avLst/>
          </a:prstGeom>
          <a:noFill/>
          <a:ln/>
        </p:spPr>
        <p:txBody>
          <a:bodyPr wrap="none" lIns="0" tIns="0" rIns="0" bIns="0" rtlCol="0" anchor="t"/>
          <a:lstStyle/>
          <a:p>
            <a:pPr algn="ct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AUC Score</a:t>
            </a:r>
            <a:endParaRPr lang="en-US" sz="1667" dirty="0"/>
          </a:p>
        </p:txBody>
      </p:sp>
      <p:sp>
        <p:nvSpPr>
          <p:cNvPr id="8" name="Text 6"/>
          <p:cNvSpPr/>
          <p:nvPr/>
        </p:nvSpPr>
        <p:spPr>
          <a:xfrm>
            <a:off x="4369494" y="2830017"/>
            <a:ext cx="3452912" cy="544513"/>
          </a:xfrm>
          <a:prstGeom prst="rect">
            <a:avLst/>
          </a:prstGeom>
          <a:noFill/>
          <a:ln/>
        </p:spPr>
        <p:txBody>
          <a:bodyPr wrap="square" lIns="0" tIns="0" rIns="0" bIns="0" rtlCol="0" anchor="t"/>
          <a:lstStyle/>
          <a:p>
            <a:pPr algn="ctr">
              <a:lnSpc>
                <a:spcPts val="2125"/>
              </a:lnSpc>
            </a:pPr>
            <a:r>
              <a:rPr lang="en-US" sz="1500" dirty="0">
                <a:solidFill>
                  <a:srgbClr val="405449"/>
                </a:solidFill>
                <a:latin typeface="Nobile" pitchFamily="34" charset="0"/>
                <a:ea typeface="Nobile" pitchFamily="34" charset="-122"/>
                <a:cs typeface="Nobile" pitchFamily="34" charset="-120"/>
              </a:rPr>
              <a:t>Best performing model (Gradient Boosting)</a:t>
            </a:r>
            <a:endParaRPr lang="en-US" sz="1500" dirty="0"/>
          </a:p>
        </p:txBody>
      </p:sp>
      <p:sp>
        <p:nvSpPr>
          <p:cNvPr id="9" name="Text 7"/>
          <p:cNvSpPr/>
          <p:nvPr/>
        </p:nvSpPr>
        <p:spPr>
          <a:xfrm>
            <a:off x="8077497" y="1688406"/>
            <a:ext cx="3452912" cy="561380"/>
          </a:xfrm>
          <a:prstGeom prst="rect">
            <a:avLst/>
          </a:prstGeom>
          <a:noFill/>
          <a:ln/>
        </p:spPr>
        <p:txBody>
          <a:bodyPr wrap="none" lIns="0" tIns="0" rIns="0" bIns="0" rtlCol="0" anchor="t"/>
          <a:lstStyle/>
          <a:p>
            <a:pPr algn="ctr">
              <a:lnSpc>
                <a:spcPts val="4416"/>
              </a:lnSpc>
            </a:pPr>
            <a:r>
              <a:rPr lang="en-US" sz="4416" b="1" dirty="0">
                <a:solidFill>
                  <a:srgbClr val="405449"/>
                </a:solidFill>
                <a:latin typeface="Fraunces Extra Bold" pitchFamily="34" charset="0"/>
                <a:ea typeface="Fraunces Extra Bold" pitchFamily="34" charset="-122"/>
                <a:cs typeface="Fraunces Extra Bold" pitchFamily="34" charset="-120"/>
              </a:rPr>
              <a:t>83%</a:t>
            </a:r>
            <a:endParaRPr lang="en-US" sz="4416" dirty="0"/>
          </a:p>
        </p:txBody>
      </p:sp>
      <p:sp>
        <p:nvSpPr>
          <p:cNvPr id="10" name="Text 8"/>
          <p:cNvSpPr/>
          <p:nvPr/>
        </p:nvSpPr>
        <p:spPr>
          <a:xfrm>
            <a:off x="8740676" y="2462312"/>
            <a:ext cx="2126457" cy="265708"/>
          </a:xfrm>
          <a:prstGeom prst="rect">
            <a:avLst/>
          </a:prstGeom>
          <a:noFill/>
          <a:ln/>
        </p:spPr>
        <p:txBody>
          <a:bodyPr wrap="none" lIns="0" tIns="0" rIns="0" bIns="0" rtlCol="0" anchor="t"/>
          <a:lstStyle/>
          <a:p>
            <a:pPr algn="ct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Recall Rate</a:t>
            </a:r>
            <a:endParaRPr lang="en-US" sz="1667" dirty="0"/>
          </a:p>
        </p:txBody>
      </p:sp>
      <p:sp>
        <p:nvSpPr>
          <p:cNvPr id="11" name="Text 9"/>
          <p:cNvSpPr/>
          <p:nvPr/>
        </p:nvSpPr>
        <p:spPr>
          <a:xfrm>
            <a:off x="8077497" y="2830017"/>
            <a:ext cx="3452912" cy="544513"/>
          </a:xfrm>
          <a:prstGeom prst="rect">
            <a:avLst/>
          </a:prstGeom>
          <a:noFill/>
          <a:ln/>
        </p:spPr>
        <p:txBody>
          <a:bodyPr wrap="square" lIns="0" tIns="0" rIns="0" bIns="0" rtlCol="0" anchor="t"/>
          <a:lstStyle/>
          <a:p>
            <a:pPr algn="ctr">
              <a:lnSpc>
                <a:spcPts val="2125"/>
              </a:lnSpc>
            </a:pPr>
            <a:r>
              <a:rPr lang="en-US" sz="1500" dirty="0">
                <a:solidFill>
                  <a:srgbClr val="405449"/>
                </a:solidFill>
                <a:latin typeface="Nobile" pitchFamily="34" charset="0"/>
                <a:ea typeface="Nobile" pitchFamily="34" charset="-122"/>
                <a:cs typeface="Nobile" pitchFamily="34" charset="-120"/>
              </a:rPr>
              <a:t>Percentage of actual readmissions correctly identified</a:t>
            </a:r>
            <a:endParaRPr lang="en-US" sz="1500" dirty="0"/>
          </a:p>
        </p:txBody>
      </p:sp>
      <p:sp>
        <p:nvSpPr>
          <p:cNvPr id="12" name="Text 10"/>
          <p:cNvSpPr/>
          <p:nvPr/>
        </p:nvSpPr>
        <p:spPr>
          <a:xfrm>
            <a:off x="661492" y="3565823"/>
            <a:ext cx="10869018" cy="816769"/>
          </a:xfrm>
          <a:prstGeom prst="rect">
            <a:avLst/>
          </a:prstGeom>
          <a:noFill/>
          <a:ln/>
        </p:spPr>
        <p:txBody>
          <a:bodyPr wrap="square" lIns="0" tIns="0" rIns="0" bIns="0" rtlCol="0" anchor="t"/>
          <a:lstStyle/>
          <a:p>
            <a:pPr marL="238115" indent="-238115">
              <a:lnSpc>
                <a:spcPts val="2125"/>
              </a:lnSpc>
              <a:buFont typeface="Arial" panose="020B0604020202020204" pitchFamily="34" charset="0"/>
              <a:buChar char="•"/>
            </a:pPr>
            <a:r>
              <a:rPr lang="en-US" sz="1500" dirty="0">
                <a:solidFill>
                  <a:srgbClr val="405449"/>
                </a:solidFill>
                <a:latin typeface="Nobile" pitchFamily="34" charset="0"/>
                <a:ea typeface="Nobile" pitchFamily="34" charset="-122"/>
                <a:cs typeface="Nobile" pitchFamily="34" charset="-120"/>
              </a:rPr>
              <a:t>Our analysis revealed that laboratory values, particularly trends in heart rate, creatinine, number of conditions, </a:t>
            </a:r>
            <a:r>
              <a:rPr lang="en-US" sz="1500" dirty="0" err="1">
                <a:solidFill>
                  <a:srgbClr val="405449"/>
                </a:solidFill>
                <a:latin typeface="Nobile" pitchFamily="34" charset="0"/>
                <a:ea typeface="Nobile" pitchFamily="34" charset="-122"/>
                <a:cs typeface="Nobile" pitchFamily="34" charset="-120"/>
              </a:rPr>
              <a:t>systolicBP</a:t>
            </a:r>
            <a:r>
              <a:rPr lang="en-US" sz="1500" dirty="0">
                <a:solidFill>
                  <a:srgbClr val="405449"/>
                </a:solidFill>
                <a:latin typeface="Nobile" pitchFamily="34" charset="0"/>
                <a:ea typeface="Nobile" pitchFamily="34" charset="-122"/>
                <a:cs typeface="Nobile" pitchFamily="34" charset="-120"/>
              </a:rPr>
              <a:t>, were among the strongest predictors of readmission risk. The presence and severity of chronic diseases, especially when multiple conditions coexisted, significantly increased readmission probability.</a:t>
            </a:r>
            <a:endParaRPr lang="en-US" sz="1500" dirty="0"/>
          </a:p>
        </p:txBody>
      </p:sp>
      <p:sp>
        <p:nvSpPr>
          <p:cNvPr id="13" name="Text 11"/>
          <p:cNvSpPr/>
          <p:nvPr/>
        </p:nvSpPr>
        <p:spPr>
          <a:xfrm>
            <a:off x="661492" y="4573886"/>
            <a:ext cx="10869018" cy="816769"/>
          </a:xfrm>
          <a:prstGeom prst="rect">
            <a:avLst/>
          </a:prstGeom>
          <a:noFill/>
          <a:ln/>
        </p:spPr>
        <p:txBody>
          <a:bodyPr wrap="square" lIns="0" tIns="0" rIns="0" bIns="0" rtlCol="0" anchor="t"/>
          <a:lstStyle/>
          <a:p>
            <a:pPr marL="238115" indent="-238115">
              <a:lnSpc>
                <a:spcPts val="2125"/>
              </a:lnSpc>
              <a:buFont typeface="Arial" panose="020B0604020202020204" pitchFamily="34" charset="0"/>
              <a:buChar char="•"/>
            </a:pPr>
            <a:r>
              <a:rPr lang="en-US" sz="1500" dirty="0">
                <a:solidFill>
                  <a:srgbClr val="405449"/>
                </a:solidFill>
                <a:latin typeface="Nobile" pitchFamily="34" charset="0"/>
                <a:ea typeface="Nobile" pitchFamily="34" charset="-122"/>
                <a:cs typeface="Nobile" pitchFamily="34" charset="-120"/>
              </a:rPr>
              <a:t>Ensemble machine learning models consistently outperformed linear approaches, confirming our hypothesis that complex interactions between clinical variables are crucial in readmission prediction. This aligns with the clinical reality that patient risk factors often interact in non-linear ways.</a:t>
            </a:r>
            <a:endParaRPr lang="en-US" sz="1500" dirty="0"/>
          </a:p>
        </p:txBody>
      </p:sp>
      <p:sp>
        <p:nvSpPr>
          <p:cNvPr id="14" name="Text 12"/>
          <p:cNvSpPr/>
          <p:nvPr/>
        </p:nvSpPr>
        <p:spPr>
          <a:xfrm>
            <a:off x="661492" y="5581948"/>
            <a:ext cx="10869018" cy="544513"/>
          </a:xfrm>
          <a:prstGeom prst="rect">
            <a:avLst/>
          </a:prstGeom>
          <a:noFill/>
          <a:ln/>
        </p:spPr>
        <p:txBody>
          <a:bodyPr wrap="square" lIns="0" tIns="0" rIns="0" bIns="0" rtlCol="0" anchor="t"/>
          <a:lstStyle/>
          <a:p>
            <a:pPr marL="238115" indent="-238115">
              <a:lnSpc>
                <a:spcPts val="2125"/>
              </a:lnSpc>
              <a:buFont typeface="Arial" panose="020B0604020202020204" pitchFamily="34" charset="0"/>
              <a:buChar char="•"/>
            </a:pPr>
            <a:r>
              <a:rPr lang="en-US" sz="1500" dirty="0">
                <a:solidFill>
                  <a:srgbClr val="405449"/>
                </a:solidFill>
                <a:latin typeface="Nobile" pitchFamily="34" charset="0"/>
                <a:ea typeface="Nobile" pitchFamily="34" charset="-122"/>
                <a:cs typeface="Nobile" pitchFamily="34" charset="-120"/>
              </a:rPr>
              <a:t>For model evaluation, we found that Area Under the Curve (AUC) and recall were the most clinically relevant metrics, as they best capture a model's ability to identify patients who genuinely need intervention, which is the primary use case in a clinical setting.</a:t>
            </a:r>
            <a:endParaRPr lang="en-US" sz="1500" dirty="0"/>
          </a:p>
        </p:txBody>
      </p:sp>
      <p:sp>
        <p:nvSpPr>
          <p:cNvPr id="15" name="Rectangle 14"/>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8967626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endParaRPr dirty="0"/>
          </a:p>
          <a:p>
            <a:pPr lvl="0"/>
            <a:r>
              <a:rPr lang="en-US" dirty="0" smtClean="0"/>
              <a:t>Forecasting </a:t>
            </a:r>
            <a:r>
              <a:rPr lang="en-US" dirty="0"/>
              <a:t>Hospital Readmissions with Machine Learning. PMC Home, </a:t>
            </a:r>
            <a:r>
              <a:rPr lang="en-US" dirty="0">
                <a:hlinkClick r:id="rId2"/>
              </a:rPr>
              <a:t>pmc.ncbi.nlm.nih.gov/articles/PMC9222500/</a:t>
            </a:r>
            <a:r>
              <a:rPr lang="en-US" dirty="0"/>
              <a:t>.</a:t>
            </a:r>
          </a:p>
          <a:p>
            <a:pPr lvl="0"/>
            <a:r>
              <a:rPr lang="en-US" dirty="0"/>
              <a:t>Prediction of Unplanned Hospital Readmission Using Clinical and Longitudinal Wearable Sensor Features." PMC Home, </a:t>
            </a:r>
            <a:r>
              <a:rPr lang="en-US" dirty="0">
                <a:hlinkClick r:id="rId3"/>
              </a:rPr>
              <a:t>pmc.ncbi.nlm.nih.gov/articles/PMC10120790/</a:t>
            </a:r>
            <a:r>
              <a:rPr lang="en-US" dirty="0"/>
              <a:t>.</a:t>
            </a:r>
          </a:p>
          <a:p>
            <a:pPr lvl="0"/>
            <a:r>
              <a:rPr lang="en-US" dirty="0"/>
              <a:t>An Analysis of the Effectiveness of a Commercial Hospital Artificial Intelligence System in Reducing Readmissions in High-risk Medicare Patients. Welcome to </a:t>
            </a:r>
            <a:r>
              <a:rPr lang="en-US" dirty="0" err="1"/>
              <a:t>RUcore</a:t>
            </a:r>
            <a:r>
              <a:rPr lang="en-US" dirty="0"/>
              <a:t> - Rutgers University Community Repository, </a:t>
            </a:r>
            <a:r>
              <a:rPr lang="en-US" dirty="0">
                <a:hlinkClick r:id="rId4"/>
              </a:rPr>
              <a:t>rucore.libraries.rutgers.edu/</a:t>
            </a:r>
            <a:r>
              <a:rPr lang="en-US" dirty="0" err="1">
                <a:hlinkClick r:id="rId4"/>
              </a:rPr>
              <a:t>rutgers</a:t>
            </a:r>
            <a:r>
              <a:rPr lang="en-US" dirty="0">
                <a:hlinkClick r:id="rId4"/>
              </a:rPr>
              <a:t>-lib/66958/</a:t>
            </a:r>
            <a:r>
              <a:rPr lang="en-US" dirty="0"/>
              <a:t>.</a:t>
            </a:r>
          </a:p>
          <a:p>
            <a:pPr lvl="0"/>
            <a:r>
              <a:rPr lang="en-US" dirty="0" err="1"/>
              <a:t>ClinicalBERT</a:t>
            </a:r>
            <a:r>
              <a:rPr lang="en-US" dirty="0"/>
              <a:t>: Modeling Clinical Notes and Predicting Hospital Readmission." ArXiv.org, </a:t>
            </a:r>
            <a:r>
              <a:rPr lang="en-US" dirty="0">
                <a:hlinkClick r:id="rId5"/>
              </a:rPr>
              <a:t>arxiv.org/abs/1904.05342</a:t>
            </a:r>
            <a:r>
              <a:rPr lang="en-US" dirty="0"/>
              <a:t>.</a:t>
            </a:r>
          </a:p>
          <a:p>
            <a:pPr lvl="0"/>
            <a:r>
              <a:rPr lang="en-US" dirty="0"/>
              <a:t>Predicting Hospital Readmission Via Cost-Sensitive Deep Learning. IEEE </a:t>
            </a:r>
            <a:r>
              <a:rPr lang="en-US" dirty="0" err="1"/>
              <a:t>Xplore</a:t>
            </a:r>
            <a:r>
              <a:rPr lang="en-US" dirty="0"/>
              <a:t>, </a:t>
            </a:r>
            <a:r>
              <a:rPr lang="en-US" dirty="0">
                <a:hlinkClick r:id="rId6"/>
              </a:rPr>
              <a:t>ieeexplore.ieee.org/document/8338085</a:t>
            </a:r>
            <a:r>
              <a:rPr lang="en-US" dirty="0"/>
              <a:t>.</a:t>
            </a:r>
          </a:p>
          <a:p>
            <a:pPr lvl="0"/>
            <a:r>
              <a:rPr lang="en-US" dirty="0"/>
              <a:t>Effective Hospital Readmission Prediction Models Using Machine-learned Features. </a:t>
            </a:r>
            <a:r>
              <a:rPr lang="en-US" dirty="0" err="1"/>
              <a:t>BioMed</a:t>
            </a:r>
            <a:r>
              <a:rPr lang="en-US" dirty="0"/>
              <a:t> Central, 24 Nov. 2022, </a:t>
            </a:r>
            <a:r>
              <a:rPr lang="en-US" dirty="0">
                <a:hlinkClick r:id="rId7"/>
              </a:rPr>
              <a:t>bmchealthservres.biomedcentral.com/articles/10.1186/s12913-022-08748-y</a:t>
            </a:r>
            <a:r>
              <a:rPr lang="en-US" dirty="0"/>
              <a:t>.</a:t>
            </a:r>
          </a:p>
          <a:p>
            <a:endParaRPr dirty="0"/>
          </a:p>
        </p:txBody>
      </p:sp>
      <p:sp>
        <p:nvSpPr>
          <p:cNvPr id="5" name="Text 0"/>
          <p:cNvSpPr/>
          <p:nvPr/>
        </p:nvSpPr>
        <p:spPr>
          <a:xfrm>
            <a:off x="661492" y="731541"/>
            <a:ext cx="4253012" cy="531614"/>
          </a:xfrm>
          <a:prstGeom prst="rect">
            <a:avLst/>
          </a:prstGeom>
          <a:noFill/>
          <a:ln/>
        </p:spPr>
        <p:txBody>
          <a:bodyPr wrap="none" lIns="0" tIns="0" rIns="0" bIns="0" rtlCol="0" anchor="t"/>
          <a:lstStyle/>
          <a:p>
            <a:pPr defTabSz="761970">
              <a:lnSpc>
                <a:spcPts val="4167"/>
              </a:lnSpc>
              <a:defRPr/>
            </a:pPr>
            <a:r>
              <a:rPr lang="en-US" sz="3333" b="1" kern="0" dirty="0">
                <a:solidFill>
                  <a:srgbClr val="3B4540"/>
                </a:solidFill>
                <a:latin typeface="Fraunces Extra Bold" pitchFamily="34" charset="0"/>
                <a:ea typeface="Fraunces Extra Bold" pitchFamily="34" charset="-122"/>
                <a:cs typeface="Fraunces Extra Bold" pitchFamily="34" charset="-120"/>
              </a:rPr>
              <a:t>References</a:t>
            </a:r>
            <a:endParaRPr lang="en-US" sz="3333" kern="0" dirty="0">
              <a:solidFill>
                <a:prstClr val="black"/>
              </a:solidFill>
            </a:endParaRPr>
          </a:p>
        </p:txBody>
      </p:sp>
    </p:spTree>
    <p:extLst>
      <p:ext uri="{BB962C8B-B14F-4D97-AF65-F5344CB8AC3E}">
        <p14:creationId xmlns:p14="http://schemas.microsoft.com/office/powerpoint/2010/main" val="2433199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24463" y="514251"/>
            <a:ext cx="4194671" cy="524371"/>
          </a:xfrm>
          <a:prstGeom prst="rect">
            <a:avLst/>
          </a:prstGeom>
          <a:noFill/>
          <a:ln/>
        </p:spPr>
        <p:txBody>
          <a:bodyPr wrap="none" lIns="0" tIns="0" rIns="0" bIns="0" rtlCol="0" anchor="t"/>
          <a:lstStyle/>
          <a:p>
            <a:pPr>
              <a:lnSpc>
                <a:spcPts val="4125"/>
              </a:lnSpc>
            </a:pPr>
            <a:r>
              <a:rPr lang="en-US" sz="3292" b="1" dirty="0">
                <a:solidFill>
                  <a:srgbClr val="3B4540"/>
                </a:solidFill>
                <a:latin typeface="Fraunces Extra Bold" pitchFamily="34" charset="0"/>
                <a:ea typeface="Fraunces Extra Bold" pitchFamily="34" charset="-122"/>
                <a:cs typeface="Fraunces Extra Bold" pitchFamily="34" charset="-120"/>
              </a:rPr>
              <a:t>Introduction</a:t>
            </a:r>
            <a:endParaRPr lang="en-US" sz="3292" dirty="0"/>
          </a:p>
        </p:txBody>
      </p:sp>
      <p:sp>
        <p:nvSpPr>
          <p:cNvPr id="11" name="Text 8"/>
          <p:cNvSpPr/>
          <p:nvPr/>
        </p:nvSpPr>
        <p:spPr>
          <a:xfrm>
            <a:off x="5316590" y="4843424"/>
            <a:ext cx="2097286" cy="262136"/>
          </a:xfrm>
          <a:prstGeom prst="rect">
            <a:avLst/>
          </a:prstGeom>
          <a:noFill/>
          <a:ln/>
        </p:spPr>
        <p:txBody>
          <a:bodyPr wrap="none" lIns="0" tIns="0" rIns="0" bIns="0" rtlCol="0" anchor="t"/>
          <a:lstStyle/>
          <a:p>
            <a:pPr>
              <a:lnSpc>
                <a:spcPts val="2042"/>
              </a:lnSpc>
            </a:pPr>
            <a:r>
              <a:rPr lang="en-US" sz="1625" b="1" dirty="0">
                <a:solidFill>
                  <a:srgbClr val="405449"/>
                </a:solidFill>
                <a:latin typeface="Fraunces Extra Bold" pitchFamily="34" charset="0"/>
                <a:ea typeface="Fraunces Extra Bold" pitchFamily="34" charset="-122"/>
                <a:cs typeface="Fraunces Extra Bold" pitchFamily="34" charset="-120"/>
              </a:rPr>
              <a:t>AI Solution</a:t>
            </a:r>
            <a:endParaRPr lang="en-US" sz="1625" dirty="0"/>
          </a:p>
        </p:txBody>
      </p:sp>
      <p:sp>
        <p:nvSpPr>
          <p:cNvPr id="12" name="Text 9"/>
          <p:cNvSpPr/>
          <p:nvPr/>
        </p:nvSpPr>
        <p:spPr>
          <a:xfrm>
            <a:off x="5316590" y="5165937"/>
            <a:ext cx="5979518" cy="1073547"/>
          </a:xfrm>
          <a:prstGeom prst="rect">
            <a:avLst/>
          </a:prstGeom>
          <a:noFill/>
          <a:ln/>
        </p:spPr>
        <p:txBody>
          <a:bodyPr wrap="square" lIns="0" tIns="0" rIns="0" bIns="0" rtlCol="0" anchor="t"/>
          <a:lstStyle/>
          <a:p>
            <a:pPr algn="just">
              <a:lnSpc>
                <a:spcPts val="2083"/>
              </a:lnSpc>
            </a:pPr>
            <a:r>
              <a:rPr lang="en-US" sz="2000" dirty="0">
                <a:solidFill>
                  <a:srgbClr val="405449"/>
                </a:solidFill>
                <a:latin typeface="Nobile" pitchFamily="34" charset="0"/>
                <a:ea typeface="Nobile" pitchFamily="34" charset="-122"/>
                <a:cs typeface="Nobile" pitchFamily="34" charset="-120"/>
              </a:rPr>
              <a:t>Our project harnesses artificial intelligence to predict readmission risk by analyzing structured clinical and encounter data from FHIR JSON files, enabling targeted interventions for high-risk patients before complications arise.</a:t>
            </a:r>
            <a:endParaRPr lang="en-US" sz="2000" dirty="0"/>
          </a:p>
        </p:txBody>
      </p:sp>
      <p:sp>
        <p:nvSpPr>
          <p:cNvPr id="13" name="Rectangle 12"/>
          <p:cNvSpPr/>
          <p:nvPr/>
        </p:nvSpPr>
        <p:spPr>
          <a:xfrm>
            <a:off x="10596411" y="6419050"/>
            <a:ext cx="1550894" cy="412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Text 1"/>
          <p:cNvSpPr/>
          <p:nvPr/>
        </p:nvSpPr>
        <p:spPr>
          <a:xfrm>
            <a:off x="5116950" y="1416726"/>
            <a:ext cx="6815073" cy="2375344"/>
          </a:xfrm>
          <a:prstGeom prst="rect">
            <a:avLst/>
          </a:prstGeom>
          <a:noFill/>
          <a:ln/>
        </p:spPr>
        <p:txBody>
          <a:bodyPr wrap="square" lIns="0" tIns="0" rIns="0" bIns="0" rtlCol="0" anchor="t"/>
          <a:lstStyle/>
          <a:p>
            <a:pPr algn="just">
              <a:lnSpc>
                <a:spcPts val="2375"/>
              </a:lnSpc>
            </a:pPr>
            <a:r>
              <a:rPr lang="en-US" sz="2000" dirty="0">
                <a:solidFill>
                  <a:srgbClr val="405449"/>
                </a:solidFill>
                <a:latin typeface="Nobile" pitchFamily="34" charset="0"/>
                <a:ea typeface="Nobile" pitchFamily="34" charset="-122"/>
                <a:cs typeface="Nobile" pitchFamily="34" charset="-120"/>
              </a:rPr>
              <a:t>Welcome to our presentation on an innovative AI in Healthcare research project focused on predicting hospital readmissions in older adults. This work represents a collaborative effort to improve patient outcomes while reducing healthcare costs through predictive analytics. Our Project demonstrates how Fast Healthcare Interoperability Resources (FHIR) data can be leveraged with machine learning to identify patients at risk of readmission within the critical 30-day window.</a:t>
            </a:r>
            <a:endParaRPr lang="en-US" sz="2000" dirty="0"/>
          </a:p>
          <a:p>
            <a:pPr algn="just">
              <a:lnSpc>
                <a:spcPts val="2375"/>
              </a:lnSpc>
            </a:pPr>
            <a:endParaRPr lang="en-US" sz="2000" dirty="0"/>
          </a:p>
        </p:txBody>
      </p:sp>
      <p:pic>
        <p:nvPicPr>
          <p:cNvPr id="16" name="Picture 15"/>
          <p:cNvPicPr>
            <a:picLocks noChangeAspect="1"/>
          </p:cNvPicPr>
          <p:nvPr/>
        </p:nvPicPr>
        <p:blipFill>
          <a:blip r:embed="rId3"/>
          <a:stretch>
            <a:fillRect/>
          </a:stretch>
        </p:blipFill>
        <p:spPr>
          <a:xfrm>
            <a:off x="1" y="1416726"/>
            <a:ext cx="4966446" cy="5091652"/>
          </a:xfrm>
          <a:prstGeom prst="rect">
            <a:avLst/>
          </a:prstGeom>
        </p:spPr>
      </p:pic>
    </p:spTree>
    <p:extLst>
      <p:ext uri="{BB962C8B-B14F-4D97-AF65-F5344CB8AC3E}">
        <p14:creationId xmlns:p14="http://schemas.microsoft.com/office/powerpoint/2010/main" val="3884221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553145"/>
            <a:ext cx="3307854" cy="413444"/>
          </a:xfrm>
          <a:prstGeom prst="rect">
            <a:avLst/>
          </a:prstGeom>
          <a:noFill/>
          <a:ln/>
        </p:spPr>
        <p:txBody>
          <a:bodyPr wrap="none" lIns="0" tIns="0" rIns="0" bIns="0" rtlCol="0" anchor="t"/>
          <a:lstStyle/>
          <a:p>
            <a:pPr>
              <a:lnSpc>
                <a:spcPts val="3250"/>
              </a:lnSpc>
            </a:pPr>
            <a:r>
              <a:rPr lang="en-US" sz="2583" b="1" dirty="0">
                <a:solidFill>
                  <a:srgbClr val="3B4540"/>
                </a:solidFill>
                <a:latin typeface="Fraunces Extra Bold" pitchFamily="34" charset="0"/>
                <a:ea typeface="Fraunces Extra Bold" pitchFamily="34" charset="-122"/>
                <a:cs typeface="Fraunces Extra Bold" pitchFamily="34" charset="-120"/>
              </a:rPr>
              <a:t>Literature Review</a:t>
            </a:r>
            <a:endParaRPr lang="en-US" sz="2583" dirty="0"/>
          </a:p>
        </p:txBody>
      </p:sp>
      <p:sp>
        <p:nvSpPr>
          <p:cNvPr id="4" name="Shape 1"/>
          <p:cNvSpPr/>
          <p:nvPr/>
        </p:nvSpPr>
        <p:spPr>
          <a:xfrm>
            <a:off x="810319" y="1165027"/>
            <a:ext cx="19050" cy="5139829"/>
          </a:xfrm>
          <a:prstGeom prst="roundRect">
            <a:avLst>
              <a:gd name="adj" fmla="val 625116"/>
            </a:avLst>
          </a:prstGeom>
          <a:solidFill>
            <a:srgbClr val="CED9CE"/>
          </a:solidFill>
          <a:ln/>
        </p:spPr>
      </p:sp>
      <p:sp>
        <p:nvSpPr>
          <p:cNvPr id="5" name="Shape 2"/>
          <p:cNvSpPr/>
          <p:nvPr/>
        </p:nvSpPr>
        <p:spPr>
          <a:xfrm>
            <a:off x="940098" y="1453158"/>
            <a:ext cx="396875" cy="19050"/>
          </a:xfrm>
          <a:prstGeom prst="roundRect">
            <a:avLst>
              <a:gd name="adj" fmla="val 625116"/>
            </a:avLst>
          </a:prstGeom>
          <a:solidFill>
            <a:srgbClr val="CED9CE"/>
          </a:solidFill>
          <a:ln/>
        </p:spPr>
      </p:sp>
      <p:sp>
        <p:nvSpPr>
          <p:cNvPr id="6" name="Shape 3"/>
          <p:cNvSpPr/>
          <p:nvPr/>
        </p:nvSpPr>
        <p:spPr>
          <a:xfrm>
            <a:off x="661492" y="1313855"/>
            <a:ext cx="297657" cy="297657"/>
          </a:xfrm>
          <a:prstGeom prst="roundRect">
            <a:avLst>
              <a:gd name="adj" fmla="val 40007"/>
            </a:avLst>
          </a:prstGeom>
          <a:solidFill>
            <a:srgbClr val="E8F3E8"/>
          </a:solidFill>
          <a:ln/>
        </p:spPr>
      </p:sp>
      <p:pic>
        <p:nvPicPr>
          <p:cNvPr id="7" name="Image 1" descr="preencoded.png"/>
          <p:cNvPicPr>
            <a:picLocks noChangeAspect="1"/>
          </p:cNvPicPr>
          <p:nvPr/>
        </p:nvPicPr>
        <p:blipFill>
          <a:blip r:embed="rId4"/>
          <a:stretch>
            <a:fillRect/>
          </a:stretch>
        </p:blipFill>
        <p:spPr>
          <a:xfrm>
            <a:off x="711101" y="1338659"/>
            <a:ext cx="198438" cy="248047"/>
          </a:xfrm>
          <a:prstGeom prst="rect">
            <a:avLst/>
          </a:prstGeom>
        </p:spPr>
      </p:pic>
      <p:sp>
        <p:nvSpPr>
          <p:cNvPr id="8" name="Text 4"/>
          <p:cNvSpPr/>
          <p:nvPr/>
        </p:nvSpPr>
        <p:spPr>
          <a:xfrm>
            <a:off x="1471910" y="1297285"/>
            <a:ext cx="1653878" cy="206673"/>
          </a:xfrm>
          <a:prstGeom prst="rect">
            <a:avLst/>
          </a:prstGeom>
          <a:noFill/>
          <a:ln/>
        </p:spPr>
        <p:txBody>
          <a:bodyPr wrap="none" lIns="0" tIns="0" rIns="0" bIns="0" rtlCol="0" anchor="t"/>
          <a:lstStyle/>
          <a:p>
            <a:pPr>
              <a:lnSpc>
                <a:spcPts val="1625"/>
              </a:lnSpc>
            </a:pPr>
            <a:r>
              <a:rPr lang="en-US" sz="1292" b="1" dirty="0">
                <a:solidFill>
                  <a:srgbClr val="405449"/>
                </a:solidFill>
                <a:latin typeface="Fraunces Extra Bold" pitchFamily="34" charset="0"/>
                <a:ea typeface="Fraunces Extra Bold" pitchFamily="34" charset="-122"/>
                <a:cs typeface="Fraunces Extra Bold" pitchFamily="34" charset="-120"/>
              </a:rPr>
              <a:t>Traditional Models</a:t>
            </a:r>
            <a:endParaRPr lang="en-US" sz="1292" dirty="0"/>
          </a:p>
        </p:txBody>
      </p:sp>
      <p:sp>
        <p:nvSpPr>
          <p:cNvPr id="9" name="Text 5"/>
          <p:cNvSpPr/>
          <p:nvPr/>
        </p:nvSpPr>
        <p:spPr>
          <a:xfrm>
            <a:off x="1471910" y="1583333"/>
            <a:ext cx="5486598" cy="635198"/>
          </a:xfrm>
          <a:prstGeom prst="rect">
            <a:avLst/>
          </a:prstGeom>
          <a:noFill/>
          <a:ln/>
        </p:spPr>
        <p:txBody>
          <a:bodyPr wrap="square" lIns="0" tIns="0" rIns="0" bIns="0" rtlCol="0" anchor="t"/>
          <a:lstStyle/>
          <a:p>
            <a:pPr>
              <a:lnSpc>
                <a:spcPts val="1667"/>
              </a:lnSpc>
            </a:pPr>
            <a:r>
              <a:rPr lang="en-US" sz="1667" dirty="0">
                <a:solidFill>
                  <a:srgbClr val="405449"/>
                </a:solidFill>
                <a:latin typeface="Nobile" pitchFamily="34" charset="0"/>
                <a:ea typeface="Nobile" pitchFamily="34" charset="-122"/>
                <a:cs typeface="Nobile" pitchFamily="34" charset="-120"/>
              </a:rPr>
              <a:t>Early risk prediction utilized the LACE index (Length of stay, Acuity, Comorbidities, ED visits) and HOSPITAL score, achieving moderate predictive power with AUCs of 0.60-0.70.</a:t>
            </a:r>
            <a:endParaRPr lang="en-US" sz="1667" dirty="0"/>
          </a:p>
        </p:txBody>
      </p:sp>
      <p:sp>
        <p:nvSpPr>
          <p:cNvPr id="10" name="Shape 6"/>
          <p:cNvSpPr/>
          <p:nvPr/>
        </p:nvSpPr>
        <p:spPr>
          <a:xfrm>
            <a:off x="940098" y="2771180"/>
            <a:ext cx="396875" cy="19050"/>
          </a:xfrm>
          <a:prstGeom prst="roundRect">
            <a:avLst>
              <a:gd name="adj" fmla="val 625116"/>
            </a:avLst>
          </a:prstGeom>
          <a:solidFill>
            <a:srgbClr val="CED9CE"/>
          </a:solidFill>
          <a:ln/>
        </p:spPr>
      </p:sp>
      <p:sp>
        <p:nvSpPr>
          <p:cNvPr id="11" name="Shape 7"/>
          <p:cNvSpPr/>
          <p:nvPr/>
        </p:nvSpPr>
        <p:spPr>
          <a:xfrm>
            <a:off x="661492" y="2631877"/>
            <a:ext cx="297657" cy="297657"/>
          </a:xfrm>
          <a:prstGeom prst="roundRect">
            <a:avLst>
              <a:gd name="adj" fmla="val 40007"/>
            </a:avLst>
          </a:prstGeom>
          <a:solidFill>
            <a:srgbClr val="E8F3E8"/>
          </a:solidFill>
          <a:ln/>
        </p:spPr>
      </p:sp>
      <p:pic>
        <p:nvPicPr>
          <p:cNvPr id="12" name="Image 2" descr="preencoded.png"/>
          <p:cNvPicPr>
            <a:picLocks noChangeAspect="1"/>
          </p:cNvPicPr>
          <p:nvPr/>
        </p:nvPicPr>
        <p:blipFill>
          <a:blip r:embed="rId5"/>
          <a:stretch>
            <a:fillRect/>
          </a:stretch>
        </p:blipFill>
        <p:spPr>
          <a:xfrm>
            <a:off x="711101" y="2656682"/>
            <a:ext cx="198438" cy="248047"/>
          </a:xfrm>
          <a:prstGeom prst="rect">
            <a:avLst/>
          </a:prstGeom>
        </p:spPr>
      </p:pic>
      <p:sp>
        <p:nvSpPr>
          <p:cNvPr id="13" name="Text 8"/>
          <p:cNvSpPr/>
          <p:nvPr/>
        </p:nvSpPr>
        <p:spPr>
          <a:xfrm>
            <a:off x="1471910" y="2615307"/>
            <a:ext cx="1899146" cy="206673"/>
          </a:xfrm>
          <a:prstGeom prst="rect">
            <a:avLst/>
          </a:prstGeom>
          <a:noFill/>
          <a:ln/>
        </p:spPr>
        <p:txBody>
          <a:bodyPr wrap="none" lIns="0" tIns="0" rIns="0" bIns="0" rtlCol="0" anchor="t"/>
          <a:lstStyle/>
          <a:p>
            <a:pPr>
              <a:lnSpc>
                <a:spcPts val="1625"/>
              </a:lnSpc>
            </a:pPr>
            <a:r>
              <a:rPr lang="en-US" sz="1292" b="1" dirty="0">
                <a:solidFill>
                  <a:srgbClr val="405449"/>
                </a:solidFill>
                <a:latin typeface="Fraunces Extra Bold" pitchFamily="34" charset="0"/>
                <a:ea typeface="Fraunces Extra Bold" pitchFamily="34" charset="-122"/>
                <a:cs typeface="Fraunces Extra Bold" pitchFamily="34" charset="-120"/>
              </a:rPr>
              <a:t>Statistical Approaches</a:t>
            </a:r>
            <a:endParaRPr lang="en-US" sz="1292" dirty="0"/>
          </a:p>
        </p:txBody>
      </p:sp>
      <p:sp>
        <p:nvSpPr>
          <p:cNvPr id="14" name="Text 9"/>
          <p:cNvSpPr/>
          <p:nvPr/>
        </p:nvSpPr>
        <p:spPr>
          <a:xfrm>
            <a:off x="1471910" y="2901355"/>
            <a:ext cx="5486598" cy="635198"/>
          </a:xfrm>
          <a:prstGeom prst="rect">
            <a:avLst/>
          </a:prstGeom>
          <a:noFill/>
          <a:ln/>
        </p:spPr>
        <p:txBody>
          <a:bodyPr wrap="square" lIns="0" tIns="0" rIns="0" bIns="0" rtlCol="0" anchor="t"/>
          <a:lstStyle/>
          <a:p>
            <a:pPr>
              <a:lnSpc>
                <a:spcPts val="1667"/>
              </a:lnSpc>
            </a:pPr>
            <a:r>
              <a:rPr lang="en-US" sz="1667" dirty="0">
                <a:solidFill>
                  <a:srgbClr val="405449"/>
                </a:solidFill>
                <a:latin typeface="Nobile" pitchFamily="34" charset="0"/>
                <a:ea typeface="Nobile" pitchFamily="34" charset="-122"/>
                <a:cs typeface="Nobile" pitchFamily="34" charset="-120"/>
              </a:rPr>
              <a:t>Logistic regression models incorporating demographics, diagnoses, and basic lab values demonstrated improved performance, with AUCs reaching 0.75 in condition-specific implementations.</a:t>
            </a:r>
            <a:endParaRPr lang="en-US" sz="1667" dirty="0"/>
          </a:p>
        </p:txBody>
      </p:sp>
      <p:sp>
        <p:nvSpPr>
          <p:cNvPr id="15" name="Shape 10"/>
          <p:cNvSpPr/>
          <p:nvPr/>
        </p:nvSpPr>
        <p:spPr>
          <a:xfrm>
            <a:off x="940098" y="4089202"/>
            <a:ext cx="396875" cy="19050"/>
          </a:xfrm>
          <a:prstGeom prst="roundRect">
            <a:avLst>
              <a:gd name="adj" fmla="val 625116"/>
            </a:avLst>
          </a:prstGeom>
          <a:solidFill>
            <a:srgbClr val="CED9CE"/>
          </a:solidFill>
          <a:ln/>
        </p:spPr>
      </p:sp>
      <p:sp>
        <p:nvSpPr>
          <p:cNvPr id="16" name="Shape 11"/>
          <p:cNvSpPr/>
          <p:nvPr/>
        </p:nvSpPr>
        <p:spPr>
          <a:xfrm>
            <a:off x="661492" y="3949898"/>
            <a:ext cx="297657" cy="297657"/>
          </a:xfrm>
          <a:prstGeom prst="roundRect">
            <a:avLst>
              <a:gd name="adj" fmla="val 40007"/>
            </a:avLst>
          </a:prstGeom>
          <a:solidFill>
            <a:srgbClr val="E8F3E8"/>
          </a:solidFill>
          <a:ln/>
        </p:spPr>
      </p:sp>
      <p:pic>
        <p:nvPicPr>
          <p:cNvPr id="17" name="Image 3" descr="preencoded.png"/>
          <p:cNvPicPr>
            <a:picLocks noChangeAspect="1"/>
          </p:cNvPicPr>
          <p:nvPr/>
        </p:nvPicPr>
        <p:blipFill>
          <a:blip r:embed="rId6"/>
          <a:stretch>
            <a:fillRect/>
          </a:stretch>
        </p:blipFill>
        <p:spPr>
          <a:xfrm>
            <a:off x="711101" y="3974703"/>
            <a:ext cx="198438" cy="248047"/>
          </a:xfrm>
          <a:prstGeom prst="rect">
            <a:avLst/>
          </a:prstGeom>
        </p:spPr>
      </p:pic>
      <p:sp>
        <p:nvSpPr>
          <p:cNvPr id="18" name="Text 12"/>
          <p:cNvSpPr/>
          <p:nvPr/>
        </p:nvSpPr>
        <p:spPr>
          <a:xfrm>
            <a:off x="1471911" y="3933329"/>
            <a:ext cx="1823244" cy="206673"/>
          </a:xfrm>
          <a:prstGeom prst="rect">
            <a:avLst/>
          </a:prstGeom>
          <a:noFill/>
          <a:ln/>
        </p:spPr>
        <p:txBody>
          <a:bodyPr wrap="none" lIns="0" tIns="0" rIns="0" bIns="0" rtlCol="0" anchor="t"/>
          <a:lstStyle/>
          <a:p>
            <a:pPr>
              <a:lnSpc>
                <a:spcPts val="1625"/>
              </a:lnSpc>
            </a:pPr>
            <a:r>
              <a:rPr lang="en-US" sz="1292" b="1" dirty="0">
                <a:solidFill>
                  <a:srgbClr val="405449"/>
                </a:solidFill>
                <a:latin typeface="Fraunces Extra Bold" pitchFamily="34" charset="0"/>
                <a:ea typeface="Fraunces Extra Bold" pitchFamily="34" charset="-122"/>
                <a:cs typeface="Fraunces Extra Bold" pitchFamily="34" charset="-120"/>
              </a:rPr>
              <a:t>Advanced AI Methods</a:t>
            </a:r>
            <a:endParaRPr lang="en-US" sz="1292" dirty="0"/>
          </a:p>
        </p:txBody>
      </p:sp>
      <p:sp>
        <p:nvSpPr>
          <p:cNvPr id="19" name="Text 13"/>
          <p:cNvSpPr/>
          <p:nvPr/>
        </p:nvSpPr>
        <p:spPr>
          <a:xfrm>
            <a:off x="1471910" y="4219377"/>
            <a:ext cx="5486598" cy="635198"/>
          </a:xfrm>
          <a:prstGeom prst="rect">
            <a:avLst/>
          </a:prstGeom>
          <a:noFill/>
          <a:ln/>
        </p:spPr>
        <p:txBody>
          <a:bodyPr wrap="square" lIns="0" tIns="0" rIns="0" bIns="0" rtlCol="0" anchor="t"/>
          <a:lstStyle/>
          <a:p>
            <a:pPr>
              <a:lnSpc>
                <a:spcPts val="1667"/>
              </a:lnSpc>
            </a:pPr>
            <a:r>
              <a:rPr lang="en-US" sz="1667" dirty="0">
                <a:solidFill>
                  <a:srgbClr val="405449"/>
                </a:solidFill>
                <a:latin typeface="Nobile" pitchFamily="34" charset="0"/>
                <a:ea typeface="Nobile" pitchFamily="34" charset="-122"/>
                <a:cs typeface="Nobile" pitchFamily="34" charset="-120"/>
              </a:rPr>
              <a:t>Recent studies like </a:t>
            </a:r>
            <a:r>
              <a:rPr lang="en-US" sz="1667" dirty="0" err="1">
                <a:solidFill>
                  <a:srgbClr val="405449"/>
                </a:solidFill>
                <a:latin typeface="Nobile" pitchFamily="34" charset="0"/>
                <a:ea typeface="Nobile" pitchFamily="34" charset="-122"/>
                <a:cs typeface="Nobile" pitchFamily="34" charset="-120"/>
              </a:rPr>
              <a:t>Michailidis</a:t>
            </a:r>
            <a:r>
              <a:rPr lang="en-US" sz="1667" dirty="0">
                <a:solidFill>
                  <a:srgbClr val="405449"/>
                </a:solidFill>
                <a:latin typeface="Nobile" pitchFamily="34" charset="0"/>
                <a:ea typeface="Nobile" pitchFamily="34" charset="-122"/>
                <a:cs typeface="Nobile" pitchFamily="34" charset="-120"/>
              </a:rPr>
              <a:t> et  obtained an area under the curve (AUC) of 0.78 by utilizing a Random Forest classifier with administrative, clinical-medical, and operational data.</a:t>
            </a:r>
            <a:endParaRPr lang="en-US" sz="1667" dirty="0"/>
          </a:p>
        </p:txBody>
      </p:sp>
      <p:sp>
        <p:nvSpPr>
          <p:cNvPr id="20" name="Shape 14"/>
          <p:cNvSpPr/>
          <p:nvPr/>
        </p:nvSpPr>
        <p:spPr>
          <a:xfrm>
            <a:off x="940098" y="5407223"/>
            <a:ext cx="396875" cy="19050"/>
          </a:xfrm>
          <a:prstGeom prst="roundRect">
            <a:avLst>
              <a:gd name="adj" fmla="val 625116"/>
            </a:avLst>
          </a:prstGeom>
          <a:solidFill>
            <a:srgbClr val="CED9CE"/>
          </a:solidFill>
          <a:ln/>
        </p:spPr>
      </p:sp>
      <p:sp>
        <p:nvSpPr>
          <p:cNvPr id="21" name="Shape 15"/>
          <p:cNvSpPr/>
          <p:nvPr/>
        </p:nvSpPr>
        <p:spPr>
          <a:xfrm>
            <a:off x="661492" y="5267920"/>
            <a:ext cx="297657" cy="297657"/>
          </a:xfrm>
          <a:prstGeom prst="roundRect">
            <a:avLst>
              <a:gd name="adj" fmla="val 40007"/>
            </a:avLst>
          </a:prstGeom>
          <a:solidFill>
            <a:srgbClr val="E8F3E8"/>
          </a:solidFill>
          <a:ln/>
        </p:spPr>
      </p:sp>
      <p:pic>
        <p:nvPicPr>
          <p:cNvPr id="22" name="Image 4" descr="preencoded.png"/>
          <p:cNvPicPr>
            <a:picLocks noChangeAspect="1"/>
          </p:cNvPicPr>
          <p:nvPr/>
        </p:nvPicPr>
        <p:blipFill>
          <a:blip r:embed="rId7"/>
          <a:stretch>
            <a:fillRect/>
          </a:stretch>
        </p:blipFill>
        <p:spPr>
          <a:xfrm>
            <a:off x="711101" y="5292725"/>
            <a:ext cx="198438" cy="248047"/>
          </a:xfrm>
          <a:prstGeom prst="rect">
            <a:avLst/>
          </a:prstGeom>
        </p:spPr>
      </p:pic>
      <p:sp>
        <p:nvSpPr>
          <p:cNvPr id="23" name="Text 16"/>
          <p:cNvSpPr/>
          <p:nvPr/>
        </p:nvSpPr>
        <p:spPr>
          <a:xfrm>
            <a:off x="1471911" y="5251351"/>
            <a:ext cx="1946374" cy="206673"/>
          </a:xfrm>
          <a:prstGeom prst="rect">
            <a:avLst/>
          </a:prstGeom>
          <a:noFill/>
          <a:ln/>
        </p:spPr>
        <p:txBody>
          <a:bodyPr wrap="none" lIns="0" tIns="0" rIns="0" bIns="0" rtlCol="0" anchor="t"/>
          <a:lstStyle/>
          <a:p>
            <a:pPr>
              <a:lnSpc>
                <a:spcPts val="1625"/>
              </a:lnSpc>
            </a:pPr>
            <a:r>
              <a:rPr lang="en-US" sz="1292" b="1" dirty="0">
                <a:solidFill>
                  <a:srgbClr val="405449"/>
                </a:solidFill>
                <a:latin typeface="Fraunces Extra Bold" pitchFamily="34" charset="0"/>
                <a:ea typeface="Fraunces Extra Bold" pitchFamily="34" charset="-122"/>
                <a:cs typeface="Fraunces Extra Bold" pitchFamily="34" charset="-120"/>
              </a:rPr>
              <a:t>Current Research Gaps</a:t>
            </a:r>
            <a:endParaRPr lang="en-US" sz="1292" dirty="0"/>
          </a:p>
        </p:txBody>
      </p:sp>
      <p:sp>
        <p:nvSpPr>
          <p:cNvPr id="24" name="Text 17"/>
          <p:cNvSpPr/>
          <p:nvPr/>
        </p:nvSpPr>
        <p:spPr>
          <a:xfrm>
            <a:off x="1471910" y="5537399"/>
            <a:ext cx="5486598" cy="635198"/>
          </a:xfrm>
          <a:prstGeom prst="rect">
            <a:avLst/>
          </a:prstGeom>
          <a:noFill/>
          <a:ln/>
        </p:spPr>
        <p:txBody>
          <a:bodyPr wrap="square" lIns="0" tIns="0" rIns="0" bIns="0" rtlCol="0" anchor="t"/>
          <a:lstStyle/>
          <a:p>
            <a:pPr>
              <a:lnSpc>
                <a:spcPts val="1667"/>
              </a:lnSpc>
            </a:pPr>
            <a:r>
              <a:rPr lang="en-US" sz="1667" dirty="0">
                <a:solidFill>
                  <a:srgbClr val="405449"/>
                </a:solidFill>
                <a:latin typeface="Nobile" pitchFamily="34" charset="0"/>
                <a:ea typeface="Nobile" pitchFamily="34" charset="-122"/>
                <a:cs typeface="Nobile" pitchFamily="34" charset="-120"/>
              </a:rPr>
              <a:t>Contemporary literature emphasizes the need for models balancing predictive accuracy with clinical interpretability, particularly for implementation in clinical decision support systems.</a:t>
            </a:r>
            <a:endParaRPr lang="en-US" sz="1667" dirty="0"/>
          </a:p>
        </p:txBody>
      </p:sp>
    </p:spTree>
    <p:extLst>
      <p:ext uri="{BB962C8B-B14F-4D97-AF65-F5344CB8AC3E}">
        <p14:creationId xmlns:p14="http://schemas.microsoft.com/office/powerpoint/2010/main" val="131396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558899"/>
            <a:ext cx="4016673" cy="502047"/>
          </a:xfrm>
          <a:prstGeom prst="rect">
            <a:avLst/>
          </a:prstGeom>
          <a:noFill/>
          <a:ln/>
        </p:spPr>
        <p:txBody>
          <a:bodyPr wrap="none" lIns="0" tIns="0" rIns="0" bIns="0" rtlCol="0" anchor="t"/>
          <a:lstStyle/>
          <a:p>
            <a:pPr>
              <a:lnSpc>
                <a:spcPts val="3917"/>
              </a:lnSpc>
            </a:pPr>
            <a:r>
              <a:rPr lang="en-US" sz="3125" b="1" dirty="0">
                <a:solidFill>
                  <a:srgbClr val="3B4540"/>
                </a:solidFill>
                <a:latin typeface="Fraunces Extra Bold" pitchFamily="34" charset="0"/>
                <a:ea typeface="Fraunces Extra Bold" pitchFamily="34" charset="-122"/>
                <a:cs typeface="Fraunces Extra Bold" pitchFamily="34" charset="-120"/>
              </a:rPr>
              <a:t>Problem Statement</a:t>
            </a:r>
            <a:endParaRPr lang="en-US" sz="3125" dirty="0"/>
          </a:p>
        </p:txBody>
      </p:sp>
      <p:sp>
        <p:nvSpPr>
          <p:cNvPr id="3" name="Shape 1"/>
          <p:cNvSpPr/>
          <p:nvPr/>
        </p:nvSpPr>
        <p:spPr>
          <a:xfrm>
            <a:off x="661492" y="1382217"/>
            <a:ext cx="1811437" cy="1182588"/>
          </a:xfrm>
          <a:prstGeom prst="roundRect">
            <a:avLst>
              <a:gd name="adj" fmla="val 12228"/>
            </a:avLst>
          </a:prstGeom>
          <a:solidFill>
            <a:srgbClr val="E8F3E8"/>
          </a:solidFill>
          <a:ln/>
        </p:spPr>
      </p:sp>
      <p:pic>
        <p:nvPicPr>
          <p:cNvPr id="4" name="Image 0" descr="preencoded.png"/>
          <p:cNvPicPr>
            <a:picLocks noChangeAspect="1"/>
          </p:cNvPicPr>
          <p:nvPr/>
        </p:nvPicPr>
        <p:blipFill>
          <a:blip r:embed="rId3"/>
          <a:stretch>
            <a:fillRect/>
          </a:stretch>
        </p:blipFill>
        <p:spPr>
          <a:xfrm>
            <a:off x="1454250" y="1832272"/>
            <a:ext cx="225921" cy="282377"/>
          </a:xfrm>
          <a:prstGeom prst="rect">
            <a:avLst/>
          </a:prstGeom>
        </p:spPr>
      </p:pic>
      <p:sp>
        <p:nvSpPr>
          <p:cNvPr id="5" name="Text 2"/>
          <p:cNvSpPr/>
          <p:nvPr/>
        </p:nvSpPr>
        <p:spPr>
          <a:xfrm>
            <a:off x="2633563" y="1542852"/>
            <a:ext cx="2008287" cy="251023"/>
          </a:xfrm>
          <a:prstGeom prst="rect">
            <a:avLst/>
          </a:prstGeom>
          <a:noFill/>
          <a:ln/>
        </p:spPr>
        <p:txBody>
          <a:bodyPr wrap="none" lIns="0" tIns="0" rIns="0" bIns="0" rtlCol="0" anchor="t"/>
          <a:lstStyle/>
          <a:p>
            <a:pPr>
              <a:lnSpc>
                <a:spcPts val="1958"/>
              </a:lnSpc>
            </a:pPr>
            <a:r>
              <a:rPr lang="en-US" sz="1542" b="1" dirty="0">
                <a:solidFill>
                  <a:srgbClr val="405449"/>
                </a:solidFill>
                <a:latin typeface="Fraunces Extra Bold" pitchFamily="34" charset="0"/>
                <a:ea typeface="Fraunces Extra Bold" pitchFamily="34" charset="-122"/>
                <a:cs typeface="Fraunces Extra Bold" pitchFamily="34" charset="-120"/>
              </a:rPr>
              <a:t>Patient Impact</a:t>
            </a:r>
            <a:endParaRPr lang="en-US" sz="1542" dirty="0"/>
          </a:p>
        </p:txBody>
      </p:sp>
      <p:sp>
        <p:nvSpPr>
          <p:cNvPr id="6" name="Text 3"/>
          <p:cNvSpPr/>
          <p:nvPr/>
        </p:nvSpPr>
        <p:spPr>
          <a:xfrm>
            <a:off x="2633563" y="1890217"/>
            <a:ext cx="8736310" cy="513953"/>
          </a:xfrm>
          <a:prstGeom prst="rect">
            <a:avLst/>
          </a:prstGeom>
          <a:noFill/>
          <a:ln/>
        </p:spPr>
        <p:txBody>
          <a:bodyPr wrap="square" lIns="0" tIns="0" rIns="0" bIns="0" rtlCol="0" anchor="t"/>
          <a:lstStyle/>
          <a:p>
            <a:pPr>
              <a:lnSpc>
                <a:spcPts val="2000"/>
              </a:lnSpc>
            </a:pPr>
            <a:r>
              <a:rPr lang="en-US" sz="1667" dirty="0">
                <a:solidFill>
                  <a:srgbClr val="405449"/>
                </a:solidFill>
                <a:latin typeface="Nobile" pitchFamily="34" charset="0"/>
                <a:ea typeface="Nobile" pitchFamily="34" charset="-122"/>
                <a:cs typeface="Nobile" pitchFamily="34" charset="-120"/>
              </a:rPr>
              <a:t>High readmission rates negatively affect patient outcomes, causing disruption to recovery and increasing risk of hospital-acquired complications</a:t>
            </a:r>
            <a:endParaRPr lang="en-US" sz="1667" dirty="0"/>
          </a:p>
        </p:txBody>
      </p:sp>
      <p:sp>
        <p:nvSpPr>
          <p:cNvPr id="7" name="Shape 4"/>
          <p:cNvSpPr/>
          <p:nvPr/>
        </p:nvSpPr>
        <p:spPr>
          <a:xfrm>
            <a:off x="2553196" y="2556868"/>
            <a:ext cx="8897044" cy="9525"/>
          </a:xfrm>
          <a:prstGeom prst="roundRect">
            <a:avLst>
              <a:gd name="adj" fmla="val 1518136"/>
            </a:avLst>
          </a:prstGeom>
          <a:solidFill>
            <a:srgbClr val="CED9CE"/>
          </a:solidFill>
          <a:ln/>
        </p:spPr>
      </p:sp>
      <p:sp>
        <p:nvSpPr>
          <p:cNvPr id="8" name="Shape 5"/>
          <p:cNvSpPr/>
          <p:nvPr/>
        </p:nvSpPr>
        <p:spPr>
          <a:xfrm>
            <a:off x="661492" y="2645073"/>
            <a:ext cx="3622973" cy="1182588"/>
          </a:xfrm>
          <a:prstGeom prst="roundRect">
            <a:avLst>
              <a:gd name="adj" fmla="val 12228"/>
            </a:avLst>
          </a:prstGeom>
          <a:solidFill>
            <a:srgbClr val="E8F3E8"/>
          </a:solidFill>
          <a:ln/>
        </p:spPr>
      </p:sp>
      <p:pic>
        <p:nvPicPr>
          <p:cNvPr id="9" name="Image 1" descr="preencoded.png"/>
          <p:cNvPicPr>
            <a:picLocks noChangeAspect="1"/>
          </p:cNvPicPr>
          <p:nvPr/>
        </p:nvPicPr>
        <p:blipFill>
          <a:blip r:embed="rId4"/>
          <a:stretch>
            <a:fillRect/>
          </a:stretch>
        </p:blipFill>
        <p:spPr>
          <a:xfrm>
            <a:off x="2360018" y="3095129"/>
            <a:ext cx="225921" cy="282377"/>
          </a:xfrm>
          <a:prstGeom prst="rect">
            <a:avLst/>
          </a:prstGeom>
        </p:spPr>
      </p:pic>
      <p:sp>
        <p:nvSpPr>
          <p:cNvPr id="10" name="Text 6"/>
          <p:cNvSpPr/>
          <p:nvPr/>
        </p:nvSpPr>
        <p:spPr>
          <a:xfrm>
            <a:off x="4445099" y="2805708"/>
            <a:ext cx="2008287" cy="251023"/>
          </a:xfrm>
          <a:prstGeom prst="rect">
            <a:avLst/>
          </a:prstGeom>
          <a:noFill/>
          <a:ln/>
        </p:spPr>
        <p:txBody>
          <a:bodyPr wrap="none" lIns="0" tIns="0" rIns="0" bIns="0" rtlCol="0" anchor="t"/>
          <a:lstStyle/>
          <a:p>
            <a:pPr>
              <a:lnSpc>
                <a:spcPts val="1958"/>
              </a:lnSpc>
            </a:pPr>
            <a:r>
              <a:rPr lang="en-US" sz="1542" b="1" dirty="0">
                <a:solidFill>
                  <a:srgbClr val="405449"/>
                </a:solidFill>
                <a:latin typeface="Fraunces Extra Bold" pitchFamily="34" charset="0"/>
                <a:ea typeface="Fraunces Extra Bold" pitchFamily="34" charset="-122"/>
                <a:cs typeface="Fraunces Extra Bold" pitchFamily="34" charset="-120"/>
              </a:rPr>
              <a:t>Financial Burden</a:t>
            </a:r>
            <a:endParaRPr lang="en-US" sz="1542" dirty="0"/>
          </a:p>
        </p:txBody>
      </p:sp>
      <p:sp>
        <p:nvSpPr>
          <p:cNvPr id="11" name="Text 7"/>
          <p:cNvSpPr/>
          <p:nvPr/>
        </p:nvSpPr>
        <p:spPr>
          <a:xfrm>
            <a:off x="4445100" y="3153073"/>
            <a:ext cx="6924774" cy="513953"/>
          </a:xfrm>
          <a:prstGeom prst="rect">
            <a:avLst/>
          </a:prstGeom>
          <a:noFill/>
          <a:ln/>
        </p:spPr>
        <p:txBody>
          <a:bodyPr wrap="square" lIns="0" tIns="0" rIns="0" bIns="0" rtlCol="0" anchor="t"/>
          <a:lstStyle/>
          <a:p>
            <a:pPr>
              <a:lnSpc>
                <a:spcPts val="2000"/>
              </a:lnSpc>
            </a:pPr>
            <a:r>
              <a:rPr lang="en-US" sz="1667" dirty="0">
                <a:solidFill>
                  <a:srgbClr val="405449"/>
                </a:solidFill>
                <a:latin typeface="Nobile" pitchFamily="34" charset="0"/>
                <a:ea typeface="Nobile" pitchFamily="34" charset="-122"/>
                <a:cs typeface="Nobile" pitchFamily="34" charset="-120"/>
              </a:rPr>
              <a:t>Hospitals face significant financial penalties under value-based care models, with Medicare reducing payments by up to 3% for excessive readmissions</a:t>
            </a:r>
            <a:endParaRPr lang="en-US" sz="1667" dirty="0"/>
          </a:p>
        </p:txBody>
      </p:sp>
      <p:sp>
        <p:nvSpPr>
          <p:cNvPr id="12" name="Shape 8"/>
          <p:cNvSpPr/>
          <p:nvPr/>
        </p:nvSpPr>
        <p:spPr>
          <a:xfrm>
            <a:off x="4364732" y="3819723"/>
            <a:ext cx="7085508" cy="9525"/>
          </a:xfrm>
          <a:prstGeom prst="roundRect">
            <a:avLst>
              <a:gd name="adj" fmla="val 1518136"/>
            </a:avLst>
          </a:prstGeom>
          <a:solidFill>
            <a:srgbClr val="CED9CE"/>
          </a:solidFill>
          <a:ln/>
        </p:spPr>
      </p:sp>
      <p:sp>
        <p:nvSpPr>
          <p:cNvPr id="13" name="Shape 9"/>
          <p:cNvSpPr/>
          <p:nvPr/>
        </p:nvSpPr>
        <p:spPr>
          <a:xfrm>
            <a:off x="661492" y="3907929"/>
            <a:ext cx="5434508" cy="1439565"/>
          </a:xfrm>
          <a:prstGeom prst="roundRect">
            <a:avLst>
              <a:gd name="adj" fmla="val 10045"/>
            </a:avLst>
          </a:prstGeom>
          <a:solidFill>
            <a:srgbClr val="E8F3E8"/>
          </a:solidFill>
          <a:ln/>
        </p:spPr>
      </p:sp>
      <p:pic>
        <p:nvPicPr>
          <p:cNvPr id="14" name="Image 2" descr="preencoded.png"/>
          <p:cNvPicPr>
            <a:picLocks noChangeAspect="1"/>
          </p:cNvPicPr>
          <p:nvPr/>
        </p:nvPicPr>
        <p:blipFill>
          <a:blip r:embed="rId5"/>
          <a:stretch>
            <a:fillRect/>
          </a:stretch>
        </p:blipFill>
        <p:spPr>
          <a:xfrm>
            <a:off x="3265785" y="4486473"/>
            <a:ext cx="225921" cy="282377"/>
          </a:xfrm>
          <a:prstGeom prst="rect">
            <a:avLst/>
          </a:prstGeom>
        </p:spPr>
      </p:pic>
      <p:sp>
        <p:nvSpPr>
          <p:cNvPr id="15" name="Text 10"/>
          <p:cNvSpPr/>
          <p:nvPr/>
        </p:nvSpPr>
        <p:spPr>
          <a:xfrm>
            <a:off x="6256635" y="4068564"/>
            <a:ext cx="2008287" cy="251023"/>
          </a:xfrm>
          <a:prstGeom prst="rect">
            <a:avLst/>
          </a:prstGeom>
          <a:noFill/>
          <a:ln/>
        </p:spPr>
        <p:txBody>
          <a:bodyPr wrap="none" lIns="0" tIns="0" rIns="0" bIns="0" rtlCol="0" anchor="t"/>
          <a:lstStyle/>
          <a:p>
            <a:pPr>
              <a:lnSpc>
                <a:spcPts val="1958"/>
              </a:lnSpc>
            </a:pPr>
            <a:r>
              <a:rPr lang="en-US" sz="1542" b="1" dirty="0">
                <a:solidFill>
                  <a:srgbClr val="405449"/>
                </a:solidFill>
                <a:latin typeface="Fraunces Extra Bold" pitchFamily="34" charset="0"/>
                <a:ea typeface="Fraunces Extra Bold" pitchFamily="34" charset="-122"/>
                <a:cs typeface="Fraunces Extra Bold" pitchFamily="34" charset="-120"/>
              </a:rPr>
              <a:t>Tool Limitations</a:t>
            </a:r>
            <a:endParaRPr lang="en-US" sz="1542" dirty="0"/>
          </a:p>
        </p:txBody>
      </p:sp>
      <p:sp>
        <p:nvSpPr>
          <p:cNvPr id="16" name="Text 11"/>
          <p:cNvSpPr/>
          <p:nvPr/>
        </p:nvSpPr>
        <p:spPr>
          <a:xfrm>
            <a:off x="6256635" y="4415929"/>
            <a:ext cx="5113238" cy="770930"/>
          </a:xfrm>
          <a:prstGeom prst="rect">
            <a:avLst/>
          </a:prstGeom>
          <a:noFill/>
          <a:ln/>
        </p:spPr>
        <p:txBody>
          <a:bodyPr wrap="square" lIns="0" tIns="0" rIns="0" bIns="0" rtlCol="0" anchor="t"/>
          <a:lstStyle/>
          <a:p>
            <a:pPr>
              <a:lnSpc>
                <a:spcPts val="2000"/>
              </a:lnSpc>
            </a:pPr>
            <a:r>
              <a:rPr lang="en-US" sz="1667" dirty="0">
                <a:solidFill>
                  <a:srgbClr val="405449"/>
                </a:solidFill>
                <a:latin typeface="Nobile" pitchFamily="34" charset="0"/>
                <a:ea typeface="Nobile" pitchFamily="34" charset="-122"/>
                <a:cs typeface="Nobile" pitchFamily="34" charset="-120"/>
              </a:rPr>
              <a:t>Current prediction models lack integration with granular EHR data and fail to effectively account for complex comorbidity interactions</a:t>
            </a:r>
            <a:endParaRPr lang="en-US" sz="1667" dirty="0"/>
          </a:p>
        </p:txBody>
      </p:sp>
      <p:sp>
        <p:nvSpPr>
          <p:cNvPr id="17" name="Text 12"/>
          <p:cNvSpPr/>
          <p:nvPr/>
        </p:nvSpPr>
        <p:spPr>
          <a:xfrm>
            <a:off x="661492" y="5528171"/>
            <a:ext cx="10869018" cy="770930"/>
          </a:xfrm>
          <a:prstGeom prst="rect">
            <a:avLst/>
          </a:prstGeom>
          <a:noFill/>
          <a:ln/>
        </p:spPr>
        <p:txBody>
          <a:bodyPr wrap="square" lIns="0" tIns="0" rIns="0" bIns="0" rtlCol="0" anchor="t"/>
          <a:lstStyle/>
          <a:p>
            <a:pPr>
              <a:lnSpc>
                <a:spcPts val="2000"/>
              </a:lnSpc>
            </a:pPr>
            <a:r>
              <a:rPr lang="en-US" sz="1667" dirty="0">
                <a:solidFill>
                  <a:srgbClr val="405449"/>
                </a:solidFill>
                <a:latin typeface="Nobile" pitchFamily="34" charset="0"/>
                <a:ea typeface="Nobile" pitchFamily="34" charset="-122"/>
                <a:cs typeface="Nobile" pitchFamily="34" charset="-120"/>
              </a:rPr>
              <a:t>Our research addresses the critical need for a data-driven, AI-based solution that can identify at-risk patients early in their care journey, enabling timely intervention before discharge. By leveraging the rich data structure of FHIR resources, we have  to created a more accurate and clinically useful prediction model.</a:t>
            </a:r>
            <a:endParaRPr lang="en-US" sz="1667" dirty="0"/>
          </a:p>
        </p:txBody>
      </p:sp>
      <p:sp>
        <p:nvSpPr>
          <p:cNvPr id="18" name="Rectangle 17"/>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5696245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5440" y="516632"/>
            <a:ext cx="7808714" cy="555923"/>
          </a:xfrm>
          <a:prstGeom prst="rect">
            <a:avLst/>
          </a:prstGeom>
          <a:noFill/>
          <a:ln/>
        </p:spPr>
        <p:txBody>
          <a:bodyPr wrap="none" lIns="0" tIns="0" rIns="0" bIns="0" rtlCol="0" anchor="t"/>
          <a:lstStyle/>
          <a:p>
            <a:pPr>
              <a:lnSpc>
                <a:spcPts val="4375"/>
              </a:lnSpc>
            </a:pPr>
            <a:r>
              <a:rPr lang="en-US" sz="3500" b="1" dirty="0">
                <a:solidFill>
                  <a:srgbClr val="3B4540"/>
                </a:solidFill>
                <a:latin typeface="Fraunces Extra Bold" pitchFamily="34" charset="0"/>
                <a:ea typeface="Fraunces Extra Bold" pitchFamily="34" charset="-122"/>
                <a:cs typeface="Fraunces Extra Bold" pitchFamily="34" charset="-120"/>
              </a:rPr>
              <a:t>Justification of Population Chosen</a:t>
            </a:r>
            <a:endParaRPr lang="en-US" sz="3500" dirty="0"/>
          </a:p>
        </p:txBody>
      </p:sp>
      <p:sp>
        <p:nvSpPr>
          <p:cNvPr id="3" name="Text 1"/>
          <p:cNvSpPr/>
          <p:nvPr/>
        </p:nvSpPr>
        <p:spPr>
          <a:xfrm>
            <a:off x="1484511" y="2296419"/>
            <a:ext cx="2446734" cy="278011"/>
          </a:xfrm>
          <a:prstGeom prst="rect">
            <a:avLst/>
          </a:prstGeom>
          <a:noFill/>
          <a:ln/>
        </p:spPr>
        <p:txBody>
          <a:bodyPr wrap="none" lIns="0" tIns="0" rIns="0" bIns="0" rtlCol="0" anchor="t"/>
          <a:lstStyle/>
          <a:p>
            <a:pPr algn="r">
              <a:lnSpc>
                <a:spcPts val="2167"/>
              </a:lnSpc>
            </a:pPr>
            <a:r>
              <a:rPr lang="en-US" sz="1750" b="1" dirty="0">
                <a:solidFill>
                  <a:srgbClr val="405449"/>
                </a:solidFill>
                <a:latin typeface="Fraunces Extra Bold" pitchFamily="34" charset="0"/>
                <a:ea typeface="Fraunces Extra Bold" pitchFamily="34" charset="-122"/>
                <a:cs typeface="Fraunces Extra Bold" pitchFamily="34" charset="-120"/>
              </a:rPr>
              <a:t>High-Risk Conditions</a:t>
            </a:r>
            <a:endParaRPr lang="en-US" sz="1750" dirty="0"/>
          </a:p>
        </p:txBody>
      </p:sp>
      <p:sp>
        <p:nvSpPr>
          <p:cNvPr id="4" name="Text 2"/>
          <p:cNvSpPr/>
          <p:nvPr/>
        </p:nvSpPr>
        <p:spPr>
          <a:xfrm>
            <a:off x="655439" y="2681089"/>
            <a:ext cx="3631605" cy="1138238"/>
          </a:xfrm>
          <a:prstGeom prst="rect">
            <a:avLst/>
          </a:prstGeom>
          <a:noFill/>
          <a:ln/>
        </p:spPr>
        <p:txBody>
          <a:bodyPr wrap="square" lIns="0" tIns="0" rIns="0" bIns="0" rtlCol="0" anchor="t"/>
          <a:lstStyle/>
          <a:p>
            <a:pPr marL="285739" indent="-285739">
              <a:lnSpc>
                <a:spcPts val="2208"/>
              </a:lnSpc>
              <a:buFont typeface="Arial" panose="020B0604020202020204" pitchFamily="34" charset="0"/>
              <a:buChar char="•"/>
            </a:pPr>
            <a:r>
              <a:rPr lang="en-US" sz="1667" dirty="0">
                <a:solidFill>
                  <a:srgbClr val="405449"/>
                </a:solidFill>
                <a:latin typeface="Nobile" pitchFamily="34" charset="0"/>
                <a:ea typeface="Nobile" pitchFamily="34" charset="-122"/>
                <a:cs typeface="Nobile" pitchFamily="34" charset="-120"/>
              </a:rPr>
              <a:t>Our focus population includes patients aged 50+ with major chronic conditions including heart failure, COPD, and diabetes mellitus.</a:t>
            </a:r>
            <a:endParaRPr lang="en-US" sz="1667" dirty="0"/>
          </a:p>
        </p:txBody>
      </p:sp>
      <p:sp>
        <p:nvSpPr>
          <p:cNvPr id="5" name="Text 3"/>
          <p:cNvSpPr/>
          <p:nvPr/>
        </p:nvSpPr>
        <p:spPr>
          <a:xfrm>
            <a:off x="583722" y="4250581"/>
            <a:ext cx="3275807" cy="569119"/>
          </a:xfrm>
          <a:prstGeom prst="rect">
            <a:avLst/>
          </a:prstGeom>
          <a:noFill/>
          <a:ln/>
        </p:spPr>
        <p:txBody>
          <a:bodyPr wrap="squar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Higher baseline readmission rates (25-30%)</a:t>
            </a:r>
            <a:endParaRPr lang="en-US" sz="1667" dirty="0"/>
          </a:p>
        </p:txBody>
      </p:sp>
      <p:sp>
        <p:nvSpPr>
          <p:cNvPr id="6" name="Text 4"/>
          <p:cNvSpPr/>
          <p:nvPr/>
        </p:nvSpPr>
        <p:spPr>
          <a:xfrm>
            <a:off x="655438" y="4847878"/>
            <a:ext cx="3275807"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Complex medication regimens</a:t>
            </a:r>
            <a:endParaRPr lang="en-US" sz="1667" dirty="0"/>
          </a:p>
        </p:txBody>
      </p:sp>
      <p:sp>
        <p:nvSpPr>
          <p:cNvPr id="7" name="Text 5"/>
          <p:cNvSpPr/>
          <p:nvPr/>
        </p:nvSpPr>
        <p:spPr>
          <a:xfrm>
            <a:off x="655439" y="5473205"/>
            <a:ext cx="3275807" cy="569119"/>
          </a:xfrm>
          <a:prstGeom prst="rect">
            <a:avLst/>
          </a:prstGeom>
          <a:noFill/>
          <a:ln/>
        </p:spPr>
        <p:txBody>
          <a:bodyPr wrap="squar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Significant care transition challenges</a:t>
            </a:r>
            <a:endParaRPr lang="en-US" sz="1667" dirty="0"/>
          </a:p>
        </p:txBody>
      </p:sp>
      <p:pic>
        <p:nvPicPr>
          <p:cNvPr id="8" name="Image 0" descr="preencoded.png"/>
          <p:cNvPicPr>
            <a:picLocks noChangeAspect="1"/>
          </p:cNvPicPr>
          <p:nvPr/>
        </p:nvPicPr>
        <p:blipFill>
          <a:blip r:embed="rId3"/>
          <a:stretch>
            <a:fillRect/>
          </a:stretch>
        </p:blipFill>
        <p:spPr>
          <a:xfrm>
            <a:off x="4287044" y="2075855"/>
            <a:ext cx="3617913" cy="3617913"/>
          </a:xfrm>
          <a:prstGeom prst="rect">
            <a:avLst/>
          </a:prstGeom>
        </p:spPr>
      </p:pic>
      <p:pic>
        <p:nvPicPr>
          <p:cNvPr id="9" name="Image 1" descr="preencoded.png"/>
          <p:cNvPicPr>
            <a:picLocks noChangeAspect="1"/>
          </p:cNvPicPr>
          <p:nvPr/>
        </p:nvPicPr>
        <p:blipFill>
          <a:blip r:embed="rId4"/>
          <a:stretch>
            <a:fillRect/>
          </a:stretch>
        </p:blipFill>
        <p:spPr>
          <a:xfrm>
            <a:off x="5039271" y="3728393"/>
            <a:ext cx="250131" cy="312738"/>
          </a:xfrm>
          <a:prstGeom prst="rect">
            <a:avLst/>
          </a:prstGeom>
        </p:spPr>
      </p:pic>
      <p:sp>
        <p:nvSpPr>
          <p:cNvPr id="10" name="Text 6"/>
          <p:cNvSpPr/>
          <p:nvPr/>
        </p:nvSpPr>
        <p:spPr>
          <a:xfrm>
            <a:off x="7904957" y="1428354"/>
            <a:ext cx="2223988" cy="278011"/>
          </a:xfrm>
          <a:prstGeom prst="rect">
            <a:avLst/>
          </a:prstGeom>
          <a:noFill/>
          <a:ln/>
        </p:spPr>
        <p:txBody>
          <a:bodyPr wrap="none" lIns="0" tIns="0" rIns="0" bIns="0" rtlCol="0" anchor="t"/>
          <a:lstStyle/>
          <a:p>
            <a:pPr>
              <a:lnSpc>
                <a:spcPts val="2167"/>
              </a:lnSpc>
            </a:pPr>
            <a:r>
              <a:rPr lang="en-US" sz="1750" b="1" dirty="0">
                <a:solidFill>
                  <a:srgbClr val="405449"/>
                </a:solidFill>
                <a:latin typeface="Fraunces Extra Bold" pitchFamily="34" charset="0"/>
                <a:ea typeface="Fraunces Extra Bold" pitchFamily="34" charset="-122"/>
                <a:cs typeface="Fraunces Extra Bold" pitchFamily="34" charset="-120"/>
              </a:rPr>
              <a:t>Care Complexity</a:t>
            </a:r>
            <a:endParaRPr lang="en-US" sz="1750" dirty="0"/>
          </a:p>
        </p:txBody>
      </p:sp>
      <p:sp>
        <p:nvSpPr>
          <p:cNvPr id="11" name="Text 7"/>
          <p:cNvSpPr/>
          <p:nvPr/>
        </p:nvSpPr>
        <p:spPr>
          <a:xfrm>
            <a:off x="7904957" y="1813024"/>
            <a:ext cx="3631605" cy="853678"/>
          </a:xfrm>
          <a:prstGeom prst="rect">
            <a:avLst/>
          </a:prstGeom>
          <a:noFill/>
          <a:ln/>
        </p:spPr>
        <p:txBody>
          <a:bodyPr wrap="square" lIns="0" tIns="0" rIns="0" bIns="0" rtlCol="0" anchor="t"/>
          <a:lstStyle/>
          <a:p>
            <a:pPr>
              <a:lnSpc>
                <a:spcPts val="2208"/>
              </a:lnSpc>
            </a:pPr>
            <a:r>
              <a:rPr lang="en-US" sz="1667" dirty="0">
                <a:solidFill>
                  <a:srgbClr val="405449"/>
                </a:solidFill>
                <a:latin typeface="Nobile" pitchFamily="34" charset="0"/>
                <a:ea typeface="Nobile" pitchFamily="34" charset="-122"/>
                <a:cs typeface="Nobile" pitchFamily="34" charset="-120"/>
              </a:rPr>
              <a:t>These patients typically require more intensive post-discharge care coordination and monitoring.</a:t>
            </a:r>
            <a:endParaRPr lang="en-US" sz="1667" dirty="0"/>
          </a:p>
        </p:txBody>
      </p:sp>
      <p:sp>
        <p:nvSpPr>
          <p:cNvPr id="12" name="Text 8"/>
          <p:cNvSpPr/>
          <p:nvPr/>
        </p:nvSpPr>
        <p:spPr>
          <a:xfrm>
            <a:off x="7904957" y="2773363"/>
            <a:ext cx="3631605"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Multiple specialists involved</a:t>
            </a:r>
            <a:endParaRPr lang="en-US" sz="1667" dirty="0"/>
          </a:p>
        </p:txBody>
      </p:sp>
      <p:sp>
        <p:nvSpPr>
          <p:cNvPr id="14" name="Text 10"/>
          <p:cNvSpPr/>
          <p:nvPr/>
        </p:nvSpPr>
        <p:spPr>
          <a:xfrm>
            <a:off x="7904957" y="3203476"/>
            <a:ext cx="3631605"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Social determinants often significant</a:t>
            </a:r>
            <a:endParaRPr lang="en-US" sz="1667" dirty="0"/>
          </a:p>
        </p:txBody>
      </p:sp>
      <p:pic>
        <p:nvPicPr>
          <p:cNvPr id="15" name="Image 2" descr="preencoded.png"/>
          <p:cNvPicPr>
            <a:picLocks noChangeAspect="1"/>
          </p:cNvPicPr>
          <p:nvPr/>
        </p:nvPicPr>
        <p:blipFill>
          <a:blip r:embed="rId5"/>
          <a:stretch>
            <a:fillRect/>
          </a:stretch>
        </p:blipFill>
        <p:spPr>
          <a:xfrm>
            <a:off x="4287044" y="2075855"/>
            <a:ext cx="3617913" cy="3617913"/>
          </a:xfrm>
          <a:prstGeom prst="rect">
            <a:avLst/>
          </a:prstGeom>
        </p:spPr>
      </p:pic>
      <p:pic>
        <p:nvPicPr>
          <p:cNvPr id="16" name="Image 3" descr="preencoded.png"/>
          <p:cNvPicPr>
            <a:picLocks noChangeAspect="1"/>
          </p:cNvPicPr>
          <p:nvPr/>
        </p:nvPicPr>
        <p:blipFill>
          <a:blip r:embed="rId6"/>
          <a:stretch>
            <a:fillRect/>
          </a:stretch>
        </p:blipFill>
        <p:spPr>
          <a:xfrm>
            <a:off x="6436668" y="2921546"/>
            <a:ext cx="250131" cy="312738"/>
          </a:xfrm>
          <a:prstGeom prst="rect">
            <a:avLst/>
          </a:prstGeom>
        </p:spPr>
      </p:pic>
      <p:sp>
        <p:nvSpPr>
          <p:cNvPr id="17" name="Text 11"/>
          <p:cNvSpPr/>
          <p:nvPr/>
        </p:nvSpPr>
        <p:spPr>
          <a:xfrm>
            <a:off x="7904957" y="4018260"/>
            <a:ext cx="2223988" cy="278011"/>
          </a:xfrm>
          <a:prstGeom prst="rect">
            <a:avLst/>
          </a:prstGeom>
          <a:noFill/>
          <a:ln/>
        </p:spPr>
        <p:txBody>
          <a:bodyPr wrap="none" lIns="0" tIns="0" rIns="0" bIns="0" rtlCol="0" anchor="t"/>
          <a:lstStyle/>
          <a:p>
            <a:pPr>
              <a:lnSpc>
                <a:spcPts val="2167"/>
              </a:lnSpc>
            </a:pPr>
            <a:r>
              <a:rPr lang="en-US" sz="1750" b="1" dirty="0">
                <a:solidFill>
                  <a:srgbClr val="405449"/>
                </a:solidFill>
                <a:latin typeface="Fraunces Extra Bold" pitchFamily="34" charset="0"/>
                <a:ea typeface="Fraunces Extra Bold" pitchFamily="34" charset="-122"/>
                <a:cs typeface="Fraunces Extra Bold" pitchFamily="34" charset="-120"/>
              </a:rPr>
              <a:t>Data Richness</a:t>
            </a:r>
            <a:endParaRPr lang="en-US" sz="1750" dirty="0"/>
          </a:p>
        </p:txBody>
      </p:sp>
      <p:sp>
        <p:nvSpPr>
          <p:cNvPr id="18" name="Text 12"/>
          <p:cNvSpPr/>
          <p:nvPr/>
        </p:nvSpPr>
        <p:spPr>
          <a:xfrm>
            <a:off x="7904957" y="4402932"/>
            <a:ext cx="3631605" cy="853678"/>
          </a:xfrm>
          <a:prstGeom prst="rect">
            <a:avLst/>
          </a:prstGeom>
          <a:noFill/>
          <a:ln/>
        </p:spPr>
        <p:txBody>
          <a:bodyPr wrap="square" lIns="0" tIns="0" rIns="0" bIns="0" rtlCol="0" anchor="t"/>
          <a:lstStyle/>
          <a:p>
            <a:pPr>
              <a:lnSpc>
                <a:spcPts val="2208"/>
              </a:lnSpc>
            </a:pPr>
            <a:r>
              <a:rPr lang="en-US" sz="1667" dirty="0">
                <a:solidFill>
                  <a:srgbClr val="405449"/>
                </a:solidFill>
                <a:latin typeface="Nobile" pitchFamily="34" charset="0"/>
                <a:ea typeface="Nobile" pitchFamily="34" charset="-122"/>
                <a:cs typeface="Nobile" pitchFamily="34" charset="-120"/>
              </a:rPr>
              <a:t>FHIR data structure allows detailed tracking of clinical parameters critical for this population.</a:t>
            </a:r>
            <a:endParaRPr lang="en-US" sz="1667" dirty="0"/>
          </a:p>
        </p:txBody>
      </p:sp>
      <p:sp>
        <p:nvSpPr>
          <p:cNvPr id="19" name="Text 13"/>
          <p:cNvSpPr/>
          <p:nvPr/>
        </p:nvSpPr>
        <p:spPr>
          <a:xfrm>
            <a:off x="7904957" y="5363270"/>
            <a:ext cx="3631605"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Longitudinal lab value trends</a:t>
            </a:r>
            <a:endParaRPr lang="en-US" sz="1667" dirty="0"/>
          </a:p>
        </p:txBody>
      </p:sp>
      <p:sp>
        <p:nvSpPr>
          <p:cNvPr id="20" name="Text 14"/>
          <p:cNvSpPr/>
          <p:nvPr/>
        </p:nvSpPr>
        <p:spPr>
          <a:xfrm>
            <a:off x="7904957" y="5710040"/>
            <a:ext cx="3631605"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Medication reconciliation data</a:t>
            </a:r>
            <a:endParaRPr lang="en-US" sz="1667" dirty="0"/>
          </a:p>
        </p:txBody>
      </p:sp>
      <p:sp>
        <p:nvSpPr>
          <p:cNvPr id="21" name="Text 15"/>
          <p:cNvSpPr/>
          <p:nvPr/>
        </p:nvSpPr>
        <p:spPr>
          <a:xfrm>
            <a:off x="7904957" y="6056809"/>
            <a:ext cx="3631605"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Encounter frequency patterns</a:t>
            </a:r>
            <a:endParaRPr lang="en-US" sz="1667" dirty="0"/>
          </a:p>
        </p:txBody>
      </p:sp>
      <p:pic>
        <p:nvPicPr>
          <p:cNvPr id="22" name="Image 4" descr="preencoded.png"/>
          <p:cNvPicPr>
            <a:picLocks noChangeAspect="1"/>
          </p:cNvPicPr>
          <p:nvPr/>
        </p:nvPicPr>
        <p:blipFill>
          <a:blip r:embed="rId7"/>
          <a:stretch>
            <a:fillRect/>
          </a:stretch>
        </p:blipFill>
        <p:spPr>
          <a:xfrm>
            <a:off x="4287044" y="2075855"/>
            <a:ext cx="3617913" cy="3617913"/>
          </a:xfrm>
          <a:prstGeom prst="rect">
            <a:avLst/>
          </a:prstGeom>
        </p:spPr>
      </p:pic>
      <p:sp>
        <p:nvSpPr>
          <p:cNvPr id="23" name="Text 16"/>
          <p:cNvSpPr/>
          <p:nvPr/>
        </p:nvSpPr>
        <p:spPr>
          <a:xfrm>
            <a:off x="6436668" y="4535140"/>
            <a:ext cx="250131" cy="312738"/>
          </a:xfrm>
          <a:prstGeom prst="rect">
            <a:avLst/>
          </a:prstGeom>
          <a:noFill/>
          <a:ln/>
        </p:spPr>
        <p:txBody>
          <a:bodyPr wrap="none" lIns="0" tIns="0" rIns="0" bIns="0" rtlCol="0" anchor="t"/>
          <a:lstStyle/>
          <a:p>
            <a:pPr>
              <a:lnSpc>
                <a:spcPts val="3125"/>
              </a:lnSpc>
            </a:pPr>
            <a:r>
              <a:rPr lang="en-US" sz="1958" b="1" dirty="0">
                <a:solidFill>
                  <a:srgbClr val="405449"/>
                </a:solidFill>
                <a:latin typeface="Fraunces Extra Bold" pitchFamily="34" charset="0"/>
                <a:ea typeface="Fraunces Extra Bold" pitchFamily="34" charset="-122"/>
                <a:cs typeface="Fraunces Extra Bold" pitchFamily="34" charset="-120"/>
              </a:rPr>
              <a:t>3</a:t>
            </a:r>
            <a:endParaRPr lang="en-US" sz="1958" dirty="0"/>
          </a:p>
        </p:txBody>
      </p:sp>
      <p:sp>
        <p:nvSpPr>
          <p:cNvPr id="24" name="Rectangle 23"/>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278599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2681586"/>
            <a:ext cx="7044829" cy="531614"/>
          </a:xfrm>
          <a:prstGeom prst="rect">
            <a:avLst/>
          </a:prstGeom>
          <a:noFill/>
          <a:ln/>
        </p:spPr>
        <p:txBody>
          <a:bodyPr wrap="none" lIns="0" tIns="0" rIns="0" bIns="0" rtlCol="0" anchor="t"/>
          <a:lstStyle/>
          <a:p>
            <a:pPr>
              <a:lnSpc>
                <a:spcPts val="4167"/>
              </a:lnSpc>
            </a:pPr>
            <a:r>
              <a:rPr lang="en-US" sz="3333" b="1" dirty="0">
                <a:solidFill>
                  <a:srgbClr val="3B4540"/>
                </a:solidFill>
                <a:latin typeface="Fraunces Extra Bold" pitchFamily="34" charset="0"/>
                <a:ea typeface="Fraunces Extra Bold" pitchFamily="34" charset="-122"/>
                <a:cs typeface="Fraunces Extra Bold" pitchFamily="34" charset="-120"/>
              </a:rPr>
              <a:t>FHIR Data Pre-processing Workflow</a:t>
            </a:r>
            <a:endParaRPr lang="en-US" sz="3333" dirty="0"/>
          </a:p>
        </p:txBody>
      </p:sp>
      <p:pic>
        <p:nvPicPr>
          <p:cNvPr id="4" name="Image 1" descr="preencoded.png"/>
          <p:cNvPicPr>
            <a:picLocks noChangeAspect="1"/>
          </p:cNvPicPr>
          <p:nvPr/>
        </p:nvPicPr>
        <p:blipFill>
          <a:blip r:embed="rId3"/>
          <a:stretch>
            <a:fillRect/>
          </a:stretch>
        </p:blipFill>
        <p:spPr>
          <a:xfrm>
            <a:off x="661492" y="3468291"/>
            <a:ext cx="2717205" cy="680443"/>
          </a:xfrm>
          <a:prstGeom prst="rect">
            <a:avLst/>
          </a:prstGeom>
        </p:spPr>
      </p:pic>
      <p:sp>
        <p:nvSpPr>
          <p:cNvPr id="5" name="Text 1"/>
          <p:cNvSpPr/>
          <p:nvPr/>
        </p:nvSpPr>
        <p:spPr>
          <a:xfrm>
            <a:off x="9404052" y="4328078"/>
            <a:ext cx="2126457" cy="265708"/>
          </a:xfrm>
          <a:prstGeom prst="rect">
            <a:avLst/>
          </a:prstGeom>
          <a:noFill/>
          <a:ln/>
        </p:spPr>
        <p:txBody>
          <a:bodyPr wrap="none" lIns="0" tIns="0" rIns="0" bIns="0" rtlCol="0" anchor="t"/>
          <a:lstStyle/>
          <a:p>
            <a:pP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Data Extraction</a:t>
            </a:r>
            <a:endParaRPr lang="en-US" sz="1667" dirty="0"/>
          </a:p>
        </p:txBody>
      </p:sp>
      <p:sp>
        <p:nvSpPr>
          <p:cNvPr id="6" name="Text 2"/>
          <p:cNvSpPr/>
          <p:nvPr/>
        </p:nvSpPr>
        <p:spPr>
          <a:xfrm>
            <a:off x="9375991" y="4634467"/>
            <a:ext cx="2377083" cy="1361282"/>
          </a:xfrm>
          <a:prstGeom prst="rect">
            <a:avLst/>
          </a:prstGeom>
          <a:noFill/>
          <a:ln/>
        </p:spPr>
        <p:txBody>
          <a:bodyPr wrap="square" lIns="0" tIns="0" rIns="0" bIns="0" rtlCol="0" anchor="t"/>
          <a:lstStyle/>
          <a:p>
            <a:pPr>
              <a:lnSpc>
                <a:spcPts val="2125"/>
              </a:lnSpc>
            </a:pPr>
            <a:r>
              <a:rPr lang="en-US" sz="1667" dirty="0">
                <a:solidFill>
                  <a:srgbClr val="405449"/>
                </a:solidFill>
                <a:latin typeface="Nobile" pitchFamily="34" charset="0"/>
                <a:ea typeface="Nobile" pitchFamily="34" charset="-122"/>
                <a:cs typeface="Nobile" pitchFamily="34" charset="-120"/>
              </a:rPr>
              <a:t>Extract clinical data from legacy formats FHIR JSON (ORU, CCDA, ADT) containing vital signs, lab results, diagnoses, and encounter information</a:t>
            </a:r>
            <a:endParaRPr lang="en-US" sz="1667" dirty="0"/>
          </a:p>
        </p:txBody>
      </p:sp>
      <p:pic>
        <p:nvPicPr>
          <p:cNvPr id="7" name="Image 2" descr="preencoded.png"/>
          <p:cNvPicPr>
            <a:picLocks noChangeAspect="1"/>
          </p:cNvPicPr>
          <p:nvPr/>
        </p:nvPicPr>
        <p:blipFill>
          <a:blip r:embed="rId4"/>
          <a:stretch>
            <a:fillRect/>
          </a:stretch>
        </p:blipFill>
        <p:spPr>
          <a:xfrm>
            <a:off x="3378696" y="3468291"/>
            <a:ext cx="2717304" cy="680443"/>
          </a:xfrm>
          <a:prstGeom prst="rect">
            <a:avLst/>
          </a:prstGeom>
        </p:spPr>
      </p:pic>
      <p:sp>
        <p:nvSpPr>
          <p:cNvPr id="8" name="Text 3"/>
          <p:cNvSpPr/>
          <p:nvPr/>
        </p:nvSpPr>
        <p:spPr>
          <a:xfrm>
            <a:off x="1029675" y="4277259"/>
            <a:ext cx="2126457" cy="265708"/>
          </a:xfrm>
          <a:prstGeom prst="rect">
            <a:avLst/>
          </a:prstGeom>
          <a:noFill/>
          <a:ln/>
        </p:spPr>
        <p:txBody>
          <a:bodyPr wrap="none" lIns="0" tIns="0" rIns="0" bIns="0" rtlCol="0" anchor="t"/>
          <a:lstStyle/>
          <a:p>
            <a:pP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FHIR Conversion</a:t>
            </a:r>
            <a:endParaRPr lang="en-US" sz="1667" dirty="0"/>
          </a:p>
        </p:txBody>
      </p:sp>
      <p:sp>
        <p:nvSpPr>
          <p:cNvPr id="9" name="Text 4"/>
          <p:cNvSpPr/>
          <p:nvPr/>
        </p:nvSpPr>
        <p:spPr>
          <a:xfrm>
            <a:off x="1029675" y="4743555"/>
            <a:ext cx="2377182" cy="1361282"/>
          </a:xfrm>
          <a:prstGeom prst="rect">
            <a:avLst/>
          </a:prstGeom>
          <a:noFill/>
          <a:ln/>
        </p:spPr>
        <p:txBody>
          <a:bodyPr wrap="square" lIns="0" tIns="0" rIns="0" bIns="0" rtlCol="0" anchor="t"/>
          <a:lstStyle/>
          <a:p>
            <a:pPr>
              <a:lnSpc>
                <a:spcPts val="2125"/>
              </a:lnSpc>
            </a:pPr>
            <a:r>
              <a:rPr lang="en-US" sz="1667" dirty="0">
                <a:solidFill>
                  <a:srgbClr val="405449"/>
                </a:solidFill>
                <a:latin typeface="Nobile" pitchFamily="34" charset="0"/>
                <a:ea typeface="Nobile" pitchFamily="34" charset="-122"/>
                <a:cs typeface="Nobile" pitchFamily="34" charset="-120"/>
              </a:rPr>
              <a:t>Transform extracted data into standardized FHIR resources using mapping templates and validation algorithms</a:t>
            </a:r>
            <a:endParaRPr lang="en-US" sz="1667" dirty="0"/>
          </a:p>
        </p:txBody>
      </p:sp>
      <p:pic>
        <p:nvPicPr>
          <p:cNvPr id="10" name="Image 3" descr="preencoded.png"/>
          <p:cNvPicPr>
            <a:picLocks noChangeAspect="1"/>
          </p:cNvPicPr>
          <p:nvPr/>
        </p:nvPicPr>
        <p:blipFill>
          <a:blip r:embed="rId5"/>
          <a:stretch>
            <a:fillRect/>
          </a:stretch>
        </p:blipFill>
        <p:spPr>
          <a:xfrm>
            <a:off x="6096000" y="3468291"/>
            <a:ext cx="2717205" cy="680443"/>
          </a:xfrm>
          <a:prstGeom prst="rect">
            <a:avLst/>
          </a:prstGeom>
        </p:spPr>
      </p:pic>
      <p:sp>
        <p:nvSpPr>
          <p:cNvPr id="11" name="Text 5"/>
          <p:cNvSpPr/>
          <p:nvPr/>
        </p:nvSpPr>
        <p:spPr>
          <a:xfrm>
            <a:off x="3745837" y="4279411"/>
            <a:ext cx="2126457" cy="265708"/>
          </a:xfrm>
          <a:prstGeom prst="rect">
            <a:avLst/>
          </a:prstGeom>
          <a:noFill/>
          <a:ln/>
        </p:spPr>
        <p:txBody>
          <a:bodyPr wrap="none" lIns="0" tIns="0" rIns="0" bIns="0" rtlCol="0" anchor="t"/>
          <a:lstStyle/>
          <a:p>
            <a:pP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Validation</a:t>
            </a:r>
            <a:endParaRPr lang="en-US" sz="1667" dirty="0"/>
          </a:p>
        </p:txBody>
      </p:sp>
      <p:sp>
        <p:nvSpPr>
          <p:cNvPr id="12" name="Text 6"/>
          <p:cNvSpPr/>
          <p:nvPr/>
        </p:nvSpPr>
        <p:spPr>
          <a:xfrm>
            <a:off x="3651682" y="4743555"/>
            <a:ext cx="2377083" cy="1089025"/>
          </a:xfrm>
          <a:prstGeom prst="rect">
            <a:avLst/>
          </a:prstGeom>
          <a:noFill/>
          <a:ln/>
        </p:spPr>
        <p:txBody>
          <a:bodyPr wrap="square" lIns="0" tIns="0" rIns="0" bIns="0" rtlCol="0" anchor="t"/>
          <a:lstStyle/>
          <a:p>
            <a:pPr>
              <a:lnSpc>
                <a:spcPts val="2125"/>
              </a:lnSpc>
            </a:pPr>
            <a:r>
              <a:rPr lang="en-US" sz="1667" dirty="0">
                <a:solidFill>
                  <a:srgbClr val="405449"/>
                </a:solidFill>
                <a:latin typeface="Nobile" pitchFamily="34" charset="0"/>
                <a:ea typeface="Nobile" pitchFamily="34" charset="-122"/>
                <a:cs typeface="Nobile" pitchFamily="34" charset="-120"/>
              </a:rPr>
              <a:t>Validate converted FHIR resources on HAPI-FHIR server to ensure compliance with specification standards</a:t>
            </a:r>
            <a:endParaRPr lang="en-US" sz="1667" dirty="0"/>
          </a:p>
        </p:txBody>
      </p:sp>
      <p:pic>
        <p:nvPicPr>
          <p:cNvPr id="13" name="Image 4" descr="preencoded.png"/>
          <p:cNvPicPr>
            <a:picLocks noChangeAspect="1"/>
          </p:cNvPicPr>
          <p:nvPr/>
        </p:nvPicPr>
        <p:blipFill>
          <a:blip r:embed="rId6"/>
          <a:stretch>
            <a:fillRect/>
          </a:stretch>
        </p:blipFill>
        <p:spPr>
          <a:xfrm>
            <a:off x="8813206" y="3468291"/>
            <a:ext cx="2717304" cy="680443"/>
          </a:xfrm>
          <a:prstGeom prst="rect">
            <a:avLst/>
          </a:prstGeom>
        </p:spPr>
      </p:pic>
      <p:sp>
        <p:nvSpPr>
          <p:cNvPr id="14" name="Text 7"/>
          <p:cNvSpPr/>
          <p:nvPr/>
        </p:nvSpPr>
        <p:spPr>
          <a:xfrm>
            <a:off x="6391374" y="4316960"/>
            <a:ext cx="2126457" cy="265708"/>
          </a:xfrm>
          <a:prstGeom prst="rect">
            <a:avLst/>
          </a:prstGeom>
          <a:noFill/>
          <a:ln/>
        </p:spPr>
        <p:txBody>
          <a:bodyPr wrap="none" lIns="0" tIns="0" rIns="0" bIns="0" rtlCol="0" anchor="t"/>
          <a:lstStyle/>
          <a:p>
            <a:pP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Aggregation</a:t>
            </a:r>
            <a:endParaRPr lang="en-US" sz="1667" dirty="0"/>
          </a:p>
        </p:txBody>
      </p:sp>
      <p:sp>
        <p:nvSpPr>
          <p:cNvPr id="15" name="Text 8"/>
          <p:cNvSpPr/>
          <p:nvPr/>
        </p:nvSpPr>
        <p:spPr>
          <a:xfrm>
            <a:off x="6391374" y="4736896"/>
            <a:ext cx="2377182" cy="1361282"/>
          </a:xfrm>
          <a:prstGeom prst="rect">
            <a:avLst/>
          </a:prstGeom>
          <a:noFill/>
          <a:ln/>
        </p:spPr>
        <p:txBody>
          <a:bodyPr wrap="square" lIns="0" tIns="0" rIns="0" bIns="0" rtlCol="0" anchor="t"/>
          <a:lstStyle/>
          <a:p>
            <a:pPr>
              <a:lnSpc>
                <a:spcPts val="2125"/>
              </a:lnSpc>
            </a:pPr>
            <a:r>
              <a:rPr lang="en-US" sz="1667" dirty="0">
                <a:solidFill>
                  <a:srgbClr val="405449"/>
                </a:solidFill>
                <a:latin typeface="Nobile" pitchFamily="34" charset="0"/>
                <a:ea typeface="Nobile" pitchFamily="34" charset="-122"/>
                <a:cs typeface="Nobile" pitchFamily="34" charset="-120"/>
              </a:rPr>
              <a:t>Compile validated FHIR resources into comprehensive patient-level datasets ready for machine learning processing</a:t>
            </a:r>
            <a:endParaRPr lang="en-US" sz="1667" dirty="0"/>
          </a:p>
        </p:txBody>
      </p:sp>
      <p:pic>
        <p:nvPicPr>
          <p:cNvPr id="16" name="Picture 15"/>
          <p:cNvPicPr>
            <a:picLocks noChangeAspect="1"/>
          </p:cNvPicPr>
          <p:nvPr/>
        </p:nvPicPr>
        <p:blipFill rotWithShape="1">
          <a:blip r:embed="rId7"/>
          <a:srcRect b="1443"/>
          <a:stretch/>
        </p:blipFill>
        <p:spPr>
          <a:xfrm>
            <a:off x="1156447" y="194982"/>
            <a:ext cx="9744635" cy="2017678"/>
          </a:xfrm>
          <a:prstGeom prst="rect">
            <a:avLst/>
          </a:prstGeom>
        </p:spPr>
      </p:pic>
      <p:sp>
        <p:nvSpPr>
          <p:cNvPr id="17" name="Rectangle 16"/>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485045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12502"/>
            <a:ext cx="4638873" cy="383977"/>
          </a:xfrm>
          <a:prstGeom prst="rect">
            <a:avLst/>
          </a:prstGeom>
          <a:noFill/>
          <a:ln/>
        </p:spPr>
        <p:txBody>
          <a:bodyPr wrap="none" lIns="0" tIns="0" rIns="0" bIns="0" rtlCol="0" anchor="t"/>
          <a:lstStyle/>
          <a:p>
            <a:pPr>
              <a:lnSpc>
                <a:spcPts val="3000"/>
              </a:lnSpc>
            </a:pPr>
            <a:r>
              <a:rPr lang="en-US" sz="2417" b="1" dirty="0">
                <a:solidFill>
                  <a:srgbClr val="3B4540"/>
                </a:solidFill>
                <a:latin typeface="Fraunces Extra Bold" pitchFamily="34" charset="0"/>
                <a:ea typeface="Fraunces Extra Bold" pitchFamily="34" charset="-122"/>
                <a:cs typeface="Fraunces Extra Bold" pitchFamily="34" charset="-120"/>
              </a:rPr>
              <a:t>Code Demo: Data Preparation</a:t>
            </a:r>
            <a:endParaRPr lang="en-US" sz="2417" dirty="0"/>
          </a:p>
        </p:txBody>
      </p:sp>
      <p:sp>
        <p:nvSpPr>
          <p:cNvPr id="4" name="Text 2"/>
          <p:cNvSpPr/>
          <p:nvPr/>
        </p:nvSpPr>
        <p:spPr>
          <a:xfrm>
            <a:off x="562881" y="1375043"/>
            <a:ext cx="2008584" cy="191988"/>
          </a:xfrm>
          <a:prstGeom prst="rect">
            <a:avLst/>
          </a:prstGeom>
          <a:noFill/>
          <a:ln/>
        </p:spPr>
        <p:txBody>
          <a:bodyPr wrap="none" lIns="0" tIns="0" rIns="0" bIns="0" rtlCol="0" anchor="t"/>
          <a:lstStyle/>
          <a:p>
            <a:pPr>
              <a:lnSpc>
                <a:spcPts val="1500"/>
              </a:lnSpc>
            </a:pPr>
            <a:r>
              <a:rPr lang="en-US" sz="1208" b="1" dirty="0">
                <a:solidFill>
                  <a:srgbClr val="405449"/>
                </a:solidFill>
                <a:latin typeface="Fraunces Extra Bold" pitchFamily="34" charset="0"/>
                <a:ea typeface="Fraunces Extra Bold" pitchFamily="34" charset="-122"/>
                <a:cs typeface="Fraunces Extra Bold" pitchFamily="34" charset="-120"/>
              </a:rPr>
              <a:t>Data Loading and Parsing</a:t>
            </a:r>
            <a:endParaRPr lang="en-US" sz="1208" dirty="0"/>
          </a:p>
        </p:txBody>
      </p:sp>
      <p:sp>
        <p:nvSpPr>
          <p:cNvPr id="5" name="Text 3"/>
          <p:cNvSpPr/>
          <p:nvPr/>
        </p:nvSpPr>
        <p:spPr>
          <a:xfrm>
            <a:off x="498625" y="1725330"/>
            <a:ext cx="3500140" cy="982266"/>
          </a:xfrm>
          <a:prstGeom prst="rect">
            <a:avLst/>
          </a:prstGeom>
          <a:noFill/>
          <a:ln/>
        </p:spPr>
        <p:txBody>
          <a:bodyPr wrap="square" lIns="0" tIns="0" rIns="0" bIns="0" rtlCol="0" anchor="t"/>
          <a:lstStyle/>
          <a:p>
            <a:pPr>
              <a:lnSpc>
                <a:spcPts val="1542"/>
              </a:lnSpc>
            </a:pPr>
            <a:r>
              <a:rPr lang="en-US" sz="1333" dirty="0">
                <a:solidFill>
                  <a:srgbClr val="405449"/>
                </a:solidFill>
                <a:latin typeface="Nobile" pitchFamily="34" charset="0"/>
                <a:ea typeface="Nobile" pitchFamily="34" charset="-122"/>
                <a:cs typeface="Nobile" pitchFamily="34" charset="-120"/>
              </a:rPr>
              <a:t>Our process began with loading an initial dataset containing basic patient demographic information. We then parsed over 2,000 FHIR JSON files to extract timestamps that are very crucial in determining the 30 day readmission prediction.</a:t>
            </a:r>
            <a:endParaRPr lang="en-US" sz="1333" dirty="0"/>
          </a:p>
        </p:txBody>
      </p:sp>
      <p:sp>
        <p:nvSpPr>
          <p:cNvPr id="10" name="Text 8"/>
          <p:cNvSpPr/>
          <p:nvPr/>
        </p:nvSpPr>
        <p:spPr>
          <a:xfrm>
            <a:off x="4340374" y="1442144"/>
            <a:ext cx="1587203" cy="191988"/>
          </a:xfrm>
          <a:prstGeom prst="rect">
            <a:avLst/>
          </a:prstGeom>
          <a:noFill/>
          <a:ln/>
        </p:spPr>
        <p:txBody>
          <a:bodyPr wrap="none" lIns="0" tIns="0" rIns="0" bIns="0" rtlCol="0" anchor="t"/>
          <a:lstStyle/>
          <a:p>
            <a:pPr>
              <a:lnSpc>
                <a:spcPts val="1500"/>
              </a:lnSpc>
            </a:pPr>
            <a:r>
              <a:rPr lang="en-US" sz="1208" b="1" dirty="0">
                <a:solidFill>
                  <a:srgbClr val="405449"/>
                </a:solidFill>
                <a:latin typeface="Fraunces Extra Bold" pitchFamily="34" charset="0"/>
                <a:ea typeface="Fraunces Extra Bold" pitchFamily="34" charset="-122"/>
                <a:cs typeface="Fraunces Extra Bold" pitchFamily="34" charset="-120"/>
              </a:rPr>
              <a:t>Feature Engineering</a:t>
            </a:r>
            <a:endParaRPr lang="en-US" sz="1208" dirty="0"/>
          </a:p>
        </p:txBody>
      </p:sp>
      <p:sp>
        <p:nvSpPr>
          <p:cNvPr id="11" name="Text 9"/>
          <p:cNvSpPr/>
          <p:nvPr/>
        </p:nvSpPr>
        <p:spPr>
          <a:xfrm>
            <a:off x="4289291" y="1720990"/>
            <a:ext cx="3500140" cy="785813"/>
          </a:xfrm>
          <a:prstGeom prst="rect">
            <a:avLst/>
          </a:prstGeom>
          <a:noFill/>
          <a:ln/>
        </p:spPr>
        <p:txBody>
          <a:bodyPr wrap="square" lIns="0" tIns="0" rIns="0" bIns="0" rtlCol="0" anchor="t"/>
          <a:lstStyle/>
          <a:p>
            <a:pPr>
              <a:lnSpc>
                <a:spcPts val="1542"/>
              </a:lnSpc>
            </a:pPr>
            <a:r>
              <a:rPr lang="en-US" sz="1333" dirty="0">
                <a:solidFill>
                  <a:srgbClr val="405449"/>
                </a:solidFill>
                <a:latin typeface="Nobile" pitchFamily="34" charset="0"/>
                <a:ea typeface="Nobile" pitchFamily="34" charset="-122"/>
                <a:cs typeface="Nobile" pitchFamily="34" charset="-120"/>
              </a:rPr>
              <a:t>We engineered critical features including condition counts, comorbidity indices, and laboratory value statistics. Time-based features such as length of stay and previous hospitalizations were calculated from encounter resources.</a:t>
            </a:r>
            <a:endParaRPr lang="en-US" sz="1333" dirty="0"/>
          </a:p>
        </p:txBody>
      </p:sp>
      <p:sp>
        <p:nvSpPr>
          <p:cNvPr id="12" name="Text 10"/>
          <p:cNvSpPr/>
          <p:nvPr/>
        </p:nvSpPr>
        <p:spPr>
          <a:xfrm>
            <a:off x="3998765" y="2931170"/>
            <a:ext cx="3500140" cy="196453"/>
          </a:xfrm>
          <a:prstGeom prst="rect">
            <a:avLst/>
          </a:prstGeom>
          <a:noFill/>
          <a:ln/>
        </p:spPr>
        <p:txBody>
          <a:bodyPr wrap="none" lIns="0" tIns="0" rIns="0" bIns="0" rtlCol="0" anchor="t"/>
          <a:lstStyle/>
          <a:p>
            <a:pPr marL="285739" indent="-285739">
              <a:lnSpc>
                <a:spcPts val="1542"/>
              </a:lnSpc>
              <a:buSzPct val="100000"/>
              <a:buChar char="•"/>
            </a:pPr>
            <a:r>
              <a:rPr lang="en-US" sz="1333" dirty="0">
                <a:solidFill>
                  <a:srgbClr val="405449"/>
                </a:solidFill>
                <a:latin typeface="Nobile" pitchFamily="34" charset="0"/>
                <a:ea typeface="Nobile" pitchFamily="34" charset="-122"/>
                <a:cs typeface="Nobile" pitchFamily="34" charset="-120"/>
              </a:rPr>
              <a:t>Created 15+ derived features from raw FHIR data</a:t>
            </a:r>
            <a:endParaRPr lang="en-US" sz="1333" dirty="0"/>
          </a:p>
        </p:txBody>
      </p:sp>
      <p:sp>
        <p:nvSpPr>
          <p:cNvPr id="14" name="Text 12"/>
          <p:cNvSpPr/>
          <p:nvPr/>
        </p:nvSpPr>
        <p:spPr>
          <a:xfrm>
            <a:off x="3998765" y="3134827"/>
            <a:ext cx="3500140" cy="196453"/>
          </a:xfrm>
          <a:prstGeom prst="rect">
            <a:avLst/>
          </a:prstGeom>
          <a:noFill/>
          <a:ln/>
        </p:spPr>
        <p:txBody>
          <a:bodyPr wrap="none" lIns="0" tIns="0" rIns="0" bIns="0" rtlCol="0" anchor="t"/>
          <a:lstStyle/>
          <a:p>
            <a:pPr marL="285739" indent="-285739">
              <a:lnSpc>
                <a:spcPts val="1542"/>
              </a:lnSpc>
              <a:buSzPct val="100000"/>
              <a:buChar char="•"/>
            </a:pPr>
            <a:r>
              <a:rPr lang="en-US" sz="1333" dirty="0">
                <a:solidFill>
                  <a:srgbClr val="405449"/>
                </a:solidFill>
                <a:latin typeface="Nobile" pitchFamily="34" charset="0"/>
                <a:ea typeface="Nobile" pitchFamily="34" charset="-122"/>
                <a:cs typeface="Nobile" pitchFamily="34" charset="-120"/>
              </a:rPr>
              <a:t>Applied statistical transformations to lab values</a:t>
            </a:r>
            <a:endParaRPr lang="en-US" sz="1333" dirty="0"/>
          </a:p>
        </p:txBody>
      </p:sp>
      <p:sp>
        <p:nvSpPr>
          <p:cNvPr id="16" name="Text 14"/>
          <p:cNvSpPr/>
          <p:nvPr/>
        </p:nvSpPr>
        <p:spPr>
          <a:xfrm>
            <a:off x="8379892" y="1524144"/>
            <a:ext cx="1535807" cy="191988"/>
          </a:xfrm>
          <a:prstGeom prst="rect">
            <a:avLst/>
          </a:prstGeom>
          <a:noFill/>
          <a:ln/>
        </p:spPr>
        <p:txBody>
          <a:bodyPr wrap="none" lIns="0" tIns="0" rIns="0" bIns="0" rtlCol="0" anchor="t"/>
          <a:lstStyle/>
          <a:p>
            <a:pPr>
              <a:lnSpc>
                <a:spcPts val="1500"/>
              </a:lnSpc>
            </a:pPr>
            <a:r>
              <a:rPr lang="en-US" sz="1208" b="1" dirty="0">
                <a:solidFill>
                  <a:srgbClr val="405449"/>
                </a:solidFill>
                <a:latin typeface="Fraunces Extra Bold" pitchFamily="34" charset="0"/>
                <a:ea typeface="Fraunces Extra Bold" pitchFamily="34" charset="-122"/>
                <a:cs typeface="Fraunces Extra Bold" pitchFamily="34" charset="-120"/>
              </a:rPr>
              <a:t>Outcome Labeling</a:t>
            </a:r>
            <a:endParaRPr lang="en-US" sz="1208" dirty="0"/>
          </a:p>
        </p:txBody>
      </p:sp>
      <p:sp>
        <p:nvSpPr>
          <p:cNvPr id="17" name="Text 15"/>
          <p:cNvSpPr/>
          <p:nvPr/>
        </p:nvSpPr>
        <p:spPr>
          <a:xfrm>
            <a:off x="8237564" y="1741385"/>
            <a:ext cx="3500140" cy="785813"/>
          </a:xfrm>
          <a:prstGeom prst="rect">
            <a:avLst/>
          </a:prstGeom>
          <a:noFill/>
          <a:ln/>
        </p:spPr>
        <p:txBody>
          <a:bodyPr wrap="square" lIns="0" tIns="0" rIns="0" bIns="0" rtlCol="0" anchor="t"/>
          <a:lstStyle/>
          <a:p>
            <a:pPr>
              <a:lnSpc>
                <a:spcPts val="1542"/>
              </a:lnSpc>
            </a:pPr>
            <a:r>
              <a:rPr lang="en-US" sz="1333" dirty="0">
                <a:solidFill>
                  <a:srgbClr val="405449"/>
                </a:solidFill>
                <a:latin typeface="Nobile" pitchFamily="34" charset="0"/>
                <a:ea typeface="Nobile" pitchFamily="34" charset="-122"/>
                <a:cs typeface="Nobile" pitchFamily="34" charset="-120"/>
              </a:rPr>
              <a:t>Patients were labeled as "readmitted" if our algorithm detected a follow-up inpatient encounter within 30 days of discharge. This required careful temporal analysis of the Encounter resources in the FHIR dataset.</a:t>
            </a:r>
            <a:endParaRPr lang="en-US" sz="1333" dirty="0"/>
          </a:p>
        </p:txBody>
      </p:sp>
      <p:sp>
        <p:nvSpPr>
          <p:cNvPr id="18" name="Text 16"/>
          <p:cNvSpPr/>
          <p:nvPr/>
        </p:nvSpPr>
        <p:spPr>
          <a:xfrm>
            <a:off x="8379893" y="3029397"/>
            <a:ext cx="3500140" cy="196453"/>
          </a:xfrm>
          <a:prstGeom prst="rect">
            <a:avLst/>
          </a:prstGeom>
          <a:noFill/>
          <a:ln/>
        </p:spPr>
        <p:txBody>
          <a:bodyPr wrap="none" lIns="0" tIns="0" rIns="0" bIns="0" rtlCol="0" anchor="t"/>
          <a:lstStyle/>
          <a:p>
            <a:pPr marL="285739" indent="-285739">
              <a:lnSpc>
                <a:spcPts val="1542"/>
              </a:lnSpc>
              <a:buSzPct val="100000"/>
              <a:buChar char="•"/>
            </a:pPr>
            <a:r>
              <a:rPr lang="en-US" sz="1333" dirty="0">
                <a:solidFill>
                  <a:srgbClr val="405449"/>
                </a:solidFill>
                <a:latin typeface="Nobile" pitchFamily="34" charset="0"/>
                <a:ea typeface="Nobile" pitchFamily="34" charset="-122"/>
                <a:cs typeface="Nobile" pitchFamily="34" charset="-120"/>
              </a:rPr>
              <a:t>Identified index hospitalizations</a:t>
            </a:r>
            <a:endParaRPr lang="en-US" sz="1333" dirty="0"/>
          </a:p>
        </p:txBody>
      </p:sp>
      <p:sp>
        <p:nvSpPr>
          <p:cNvPr id="19" name="Text 17"/>
          <p:cNvSpPr/>
          <p:nvPr/>
        </p:nvSpPr>
        <p:spPr>
          <a:xfrm>
            <a:off x="8393543" y="3233054"/>
            <a:ext cx="3500140" cy="196453"/>
          </a:xfrm>
          <a:prstGeom prst="rect">
            <a:avLst/>
          </a:prstGeom>
          <a:noFill/>
          <a:ln/>
        </p:spPr>
        <p:txBody>
          <a:bodyPr wrap="none" lIns="0" tIns="0" rIns="0" bIns="0" rtlCol="0" anchor="t"/>
          <a:lstStyle/>
          <a:p>
            <a:pPr marL="285739" indent="-285739">
              <a:lnSpc>
                <a:spcPts val="1542"/>
              </a:lnSpc>
              <a:buSzPct val="100000"/>
              <a:buChar char="•"/>
            </a:pPr>
            <a:r>
              <a:rPr lang="en-US" sz="1333" dirty="0">
                <a:solidFill>
                  <a:srgbClr val="405449"/>
                </a:solidFill>
                <a:latin typeface="Nobile" pitchFamily="34" charset="0"/>
                <a:ea typeface="Nobile" pitchFamily="34" charset="-122"/>
                <a:cs typeface="Nobile" pitchFamily="34" charset="-120"/>
              </a:rPr>
              <a:t>Applied 30-day readmission window</a:t>
            </a:r>
            <a:endParaRPr lang="en-US" sz="1333" dirty="0"/>
          </a:p>
        </p:txBody>
      </p:sp>
      <p:sp>
        <p:nvSpPr>
          <p:cNvPr id="21" name="Rectangle 20"/>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2" name="Picture 21"/>
          <p:cNvPicPr>
            <a:picLocks noChangeAspect="1"/>
          </p:cNvPicPr>
          <p:nvPr/>
        </p:nvPicPr>
        <p:blipFill>
          <a:blip r:embed="rId3"/>
          <a:stretch>
            <a:fillRect/>
          </a:stretch>
        </p:blipFill>
        <p:spPr>
          <a:xfrm>
            <a:off x="198537" y="3606999"/>
            <a:ext cx="4147344" cy="1706563"/>
          </a:xfrm>
          <a:prstGeom prst="rect">
            <a:avLst/>
          </a:prstGeom>
        </p:spPr>
      </p:pic>
      <p:pic>
        <p:nvPicPr>
          <p:cNvPr id="23" name="Picture 22"/>
          <p:cNvPicPr>
            <a:picLocks noChangeAspect="1"/>
          </p:cNvPicPr>
          <p:nvPr/>
        </p:nvPicPr>
        <p:blipFill>
          <a:blip r:embed="rId4"/>
          <a:stretch>
            <a:fillRect/>
          </a:stretch>
        </p:blipFill>
        <p:spPr>
          <a:xfrm>
            <a:off x="7846022" y="3520141"/>
            <a:ext cx="4283225" cy="1674813"/>
          </a:xfrm>
          <a:prstGeom prst="rect">
            <a:avLst/>
          </a:prstGeom>
        </p:spPr>
      </p:pic>
      <p:pic>
        <p:nvPicPr>
          <p:cNvPr id="24" name="Picture 23"/>
          <p:cNvPicPr>
            <a:picLocks noChangeAspect="1"/>
          </p:cNvPicPr>
          <p:nvPr/>
        </p:nvPicPr>
        <p:blipFill>
          <a:blip r:embed="rId5"/>
          <a:stretch>
            <a:fillRect/>
          </a:stretch>
        </p:blipFill>
        <p:spPr>
          <a:xfrm>
            <a:off x="4345881" y="3606999"/>
            <a:ext cx="3500140" cy="1687198"/>
          </a:xfrm>
          <a:prstGeom prst="rect">
            <a:avLst/>
          </a:prstGeom>
        </p:spPr>
      </p:pic>
      <p:pic>
        <p:nvPicPr>
          <p:cNvPr id="25" name="Picture 24"/>
          <p:cNvPicPr>
            <a:picLocks noChangeAspect="1"/>
          </p:cNvPicPr>
          <p:nvPr/>
        </p:nvPicPr>
        <p:blipFill>
          <a:blip r:embed="rId6"/>
          <a:stretch>
            <a:fillRect/>
          </a:stretch>
        </p:blipFill>
        <p:spPr>
          <a:xfrm>
            <a:off x="1014327" y="5357190"/>
            <a:ext cx="8828921" cy="1474332"/>
          </a:xfrm>
          <a:prstGeom prst="rect">
            <a:avLst/>
          </a:prstGeom>
        </p:spPr>
      </p:pic>
    </p:spTree>
    <p:extLst>
      <p:ext uri="{BB962C8B-B14F-4D97-AF65-F5344CB8AC3E}">
        <p14:creationId xmlns:p14="http://schemas.microsoft.com/office/powerpoint/2010/main" val="35941308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04937"/>
            <a:ext cx="4277419" cy="383977"/>
          </a:xfrm>
          <a:prstGeom prst="rect">
            <a:avLst/>
          </a:prstGeom>
          <a:noFill/>
          <a:ln/>
        </p:spPr>
        <p:txBody>
          <a:bodyPr wrap="none" lIns="0" tIns="0" rIns="0" bIns="0" rtlCol="0" anchor="t"/>
          <a:lstStyle/>
          <a:p>
            <a:pPr>
              <a:lnSpc>
                <a:spcPts val="3000"/>
              </a:lnSpc>
            </a:pPr>
            <a:r>
              <a:rPr lang="en-US" sz="2417" b="1" dirty="0">
                <a:solidFill>
                  <a:srgbClr val="3B4540"/>
                </a:solidFill>
                <a:latin typeface="Fraunces Extra Bold" pitchFamily="34" charset="0"/>
                <a:ea typeface="Fraunces Extra Bold" pitchFamily="34" charset="-122"/>
                <a:cs typeface="Fraunces Extra Bold" pitchFamily="34" charset="-120"/>
              </a:rPr>
              <a:t>Code Demo: Model Analysis</a:t>
            </a:r>
            <a:endParaRPr lang="en-US" sz="2417" dirty="0"/>
          </a:p>
        </p:txBody>
      </p:sp>
      <p:sp>
        <p:nvSpPr>
          <p:cNvPr id="10" name="Text 7"/>
          <p:cNvSpPr/>
          <p:nvPr/>
        </p:nvSpPr>
        <p:spPr>
          <a:xfrm>
            <a:off x="538569" y="1321815"/>
            <a:ext cx="10869018" cy="922263"/>
          </a:xfrm>
          <a:prstGeom prst="rect">
            <a:avLst/>
          </a:prstGeom>
          <a:noFill/>
          <a:ln/>
        </p:spPr>
        <p:txBody>
          <a:bodyPr wrap="square" lIns="0" tIns="0" rIns="0" bIns="0" rtlCol="0" anchor="t"/>
          <a:lstStyle/>
          <a:p>
            <a:pPr>
              <a:lnSpc>
                <a:spcPts val="1542"/>
              </a:lnSpc>
            </a:pPr>
            <a:r>
              <a:rPr lang="en-US" sz="1667" dirty="0">
                <a:solidFill>
                  <a:srgbClr val="405449"/>
                </a:solidFill>
                <a:latin typeface="Nobile" pitchFamily="34" charset="0"/>
                <a:ea typeface="Nobile" pitchFamily="34" charset="-122"/>
                <a:cs typeface="Nobile" pitchFamily="34" charset="-120"/>
              </a:rPr>
              <a:t>We implemented and compared multiple machine learning approaches, with particular attention to model performance across different evaluation metrics. Model training involved stratified cross-validation to account for class imbalance, as readmissions represented approximately 18% of our dataset. </a:t>
            </a:r>
            <a:r>
              <a:rPr lang="en-US" sz="1667" dirty="0" err="1">
                <a:solidFill>
                  <a:srgbClr val="405449"/>
                </a:solidFill>
                <a:latin typeface="Nobile" pitchFamily="34" charset="0"/>
                <a:ea typeface="Nobile" pitchFamily="34" charset="-122"/>
                <a:cs typeface="Nobile" pitchFamily="34" charset="-120"/>
              </a:rPr>
              <a:t>Hyperparameter</a:t>
            </a:r>
            <a:r>
              <a:rPr lang="en-US" sz="1667" dirty="0">
                <a:solidFill>
                  <a:srgbClr val="405449"/>
                </a:solidFill>
                <a:latin typeface="Nobile" pitchFamily="34" charset="0"/>
                <a:ea typeface="Nobile" pitchFamily="34" charset="-122"/>
                <a:cs typeface="Nobile" pitchFamily="34" charset="-120"/>
              </a:rPr>
              <a:t> optimization was conducted via </a:t>
            </a:r>
            <a:r>
              <a:rPr lang="en-US" sz="1667" dirty="0" err="1">
                <a:solidFill>
                  <a:srgbClr val="405449"/>
                </a:solidFill>
                <a:latin typeface="Nobile" pitchFamily="34" charset="0"/>
                <a:ea typeface="Nobile" pitchFamily="34" charset="-122"/>
                <a:cs typeface="Nobile" pitchFamily="34" charset="-120"/>
              </a:rPr>
              <a:t>GridSearchCV</a:t>
            </a:r>
            <a:r>
              <a:rPr lang="en-US" sz="1667" dirty="0">
                <a:solidFill>
                  <a:srgbClr val="405449"/>
                </a:solidFill>
                <a:latin typeface="Nobile" pitchFamily="34" charset="0"/>
                <a:ea typeface="Nobile" pitchFamily="34" charset="-122"/>
                <a:cs typeface="Nobile" pitchFamily="34" charset="-120"/>
              </a:rPr>
              <a:t>, with particular focus on the trade-off between precision and recall. </a:t>
            </a:r>
            <a:endParaRPr lang="en-US" sz="1667" dirty="0"/>
          </a:p>
        </p:txBody>
      </p:sp>
      <p:sp>
        <p:nvSpPr>
          <p:cNvPr id="12" name="Rectangle 11"/>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3" name="Picture 12"/>
          <p:cNvPicPr>
            <a:picLocks noChangeAspect="1"/>
          </p:cNvPicPr>
          <p:nvPr/>
        </p:nvPicPr>
        <p:blipFill>
          <a:blip r:embed="rId3"/>
          <a:stretch>
            <a:fillRect/>
          </a:stretch>
        </p:blipFill>
        <p:spPr>
          <a:xfrm>
            <a:off x="1246094" y="2438401"/>
            <a:ext cx="8337177" cy="4369374"/>
          </a:xfrm>
          <a:prstGeom prst="rect">
            <a:avLst/>
          </a:prstGeom>
        </p:spPr>
      </p:pic>
    </p:spTree>
    <p:extLst>
      <p:ext uri="{BB962C8B-B14F-4D97-AF65-F5344CB8AC3E}">
        <p14:creationId xmlns:p14="http://schemas.microsoft.com/office/powerpoint/2010/main" val="4926978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1868" y="512168"/>
            <a:ext cx="8227318" cy="465633"/>
          </a:xfrm>
          <a:prstGeom prst="rect">
            <a:avLst/>
          </a:prstGeom>
          <a:noFill/>
          <a:ln/>
        </p:spPr>
        <p:txBody>
          <a:bodyPr wrap="none" lIns="0" tIns="0" rIns="0" bIns="0" rtlCol="0" anchor="t"/>
          <a:lstStyle/>
          <a:p>
            <a:pPr>
              <a:lnSpc>
                <a:spcPts val="3625"/>
              </a:lnSpc>
            </a:pPr>
            <a:r>
              <a:rPr lang="en-US" sz="2917" b="1" dirty="0">
                <a:solidFill>
                  <a:srgbClr val="3B4540"/>
                </a:solidFill>
                <a:latin typeface="Fraunces Extra Bold" pitchFamily="34" charset="0"/>
                <a:ea typeface="Fraunces Extra Bold" pitchFamily="34" charset="-122"/>
                <a:cs typeface="Fraunces Extra Bold" pitchFamily="34" charset="-120"/>
              </a:rPr>
              <a:t>Relevance and Impact on Target Population</a:t>
            </a:r>
            <a:endParaRPr lang="en-US" sz="2917" dirty="0"/>
          </a:p>
        </p:txBody>
      </p:sp>
      <p:sp>
        <p:nvSpPr>
          <p:cNvPr id="22" name="Text 12"/>
          <p:cNvSpPr/>
          <p:nvPr/>
        </p:nvSpPr>
        <p:spPr>
          <a:xfrm>
            <a:off x="6828550" y="1350003"/>
            <a:ext cx="4867222" cy="2146232"/>
          </a:xfrm>
          <a:prstGeom prst="rect">
            <a:avLst/>
          </a:prstGeom>
          <a:noFill/>
          <a:ln/>
        </p:spPr>
        <p:txBody>
          <a:bodyPr wrap="square" lIns="0" tIns="0" rIns="0" bIns="0" rtlCol="0" anchor="t"/>
          <a:lstStyle/>
          <a:p>
            <a:pPr marL="285739" indent="-285739" algn="just">
              <a:lnSpc>
                <a:spcPts val="1875"/>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Our prediction model enables clinicians to identify high-risk elderly patients before discharge, they do this by keenly observing the feature that are critical in determining readmission as shown in this figure.</a:t>
            </a:r>
          </a:p>
          <a:p>
            <a:pPr algn="just">
              <a:lnSpc>
                <a:spcPts val="1875"/>
              </a:lnSpc>
            </a:pPr>
            <a:endParaRPr lang="en-US" sz="2000" dirty="0">
              <a:solidFill>
                <a:srgbClr val="405449"/>
              </a:solidFill>
              <a:latin typeface="Nobile" pitchFamily="34" charset="0"/>
              <a:ea typeface="Nobile" pitchFamily="34" charset="-122"/>
              <a:cs typeface="Nobile" pitchFamily="34" charset="-120"/>
            </a:endParaRPr>
          </a:p>
          <a:p>
            <a:pPr marL="285739" indent="-285739" algn="just">
              <a:lnSpc>
                <a:spcPts val="1875"/>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For patients with complex chronic conditions, this translates to more thorough discharge preparation, tailored follow-up scheduling, and appropriate home care arrangements.</a:t>
            </a:r>
            <a:endParaRPr lang="en-US" sz="2000" dirty="0"/>
          </a:p>
        </p:txBody>
      </p:sp>
      <p:sp>
        <p:nvSpPr>
          <p:cNvPr id="23" name="Text 13"/>
          <p:cNvSpPr/>
          <p:nvPr/>
        </p:nvSpPr>
        <p:spPr>
          <a:xfrm>
            <a:off x="6765796" y="4616665"/>
            <a:ext cx="5196183" cy="2241335"/>
          </a:xfrm>
          <a:prstGeom prst="rect">
            <a:avLst/>
          </a:prstGeom>
          <a:noFill/>
          <a:ln/>
        </p:spPr>
        <p:txBody>
          <a:bodyPr wrap="square" lIns="0" tIns="0" rIns="0" bIns="0" rtlCol="0" anchor="t"/>
          <a:lstStyle/>
          <a:p>
            <a:pPr marL="285739" indent="-285739">
              <a:lnSpc>
                <a:spcPts val="1875"/>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The framework we've developed can be integrated into hospital EHR systems, providing real-time risk assessment as part of the clinical workflow. This practical implementation path significantly enhances the translational value of our research.</a:t>
            </a:r>
            <a:endParaRPr lang="en-US" sz="2000" dirty="0"/>
          </a:p>
        </p:txBody>
      </p:sp>
      <p:sp>
        <p:nvSpPr>
          <p:cNvPr id="24" name="Rectangle 23"/>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5" name="Picture 24"/>
          <p:cNvPicPr>
            <a:picLocks noChangeAspect="1"/>
          </p:cNvPicPr>
          <p:nvPr/>
        </p:nvPicPr>
        <p:blipFill>
          <a:blip r:embed="rId3"/>
          <a:stretch>
            <a:fillRect/>
          </a:stretch>
        </p:blipFill>
        <p:spPr>
          <a:xfrm>
            <a:off x="246576" y="1047751"/>
            <a:ext cx="6373813" cy="5227544"/>
          </a:xfrm>
          <a:prstGeom prst="rect">
            <a:avLst/>
          </a:prstGeom>
        </p:spPr>
      </p:pic>
    </p:spTree>
    <p:extLst>
      <p:ext uri="{BB962C8B-B14F-4D97-AF65-F5344CB8AC3E}">
        <p14:creationId xmlns:p14="http://schemas.microsoft.com/office/powerpoint/2010/main" val="3412631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1122</Words>
  <Application>Microsoft Office PowerPoint</Application>
  <PresentationFormat>Widescreen</PresentationFormat>
  <Paragraphs>100</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Engravers MT</vt:lpstr>
      <vt:lpstr>Fraunces Extra Bold</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cp:revision>
  <dcterms:created xsi:type="dcterms:W3CDTF">2025-04-15T01:03:32Z</dcterms:created>
  <dcterms:modified xsi:type="dcterms:W3CDTF">2025-04-15T01:20:28Z</dcterms:modified>
</cp:coreProperties>
</file>